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5143500" cx="9144000"/>
  <p:notesSz cx="6858000" cy="9144000"/>
  <p:embeddedFontLst>
    <p:embeddedFont>
      <p:font typeface="Roboto Medium"/>
      <p:regular r:id="rId66"/>
      <p:bold r:id="rId67"/>
      <p:italic r:id="rId68"/>
      <p:boldItalic r:id="rId69"/>
    </p:embeddedFont>
    <p:embeddedFont>
      <p:font typeface="Roboto"/>
      <p:regular r:id="rId70"/>
      <p:bold r:id="rId71"/>
      <p:italic r:id="rId72"/>
      <p:boldItalic r:id="rId73"/>
    </p:embeddedFont>
    <p:embeddedFont>
      <p:font typeface="Roboto Light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3B4F4F4-7802-4C7A-9403-79FBB97205F2}">
  <a:tblStyle styleId="{33B4F4F4-7802-4C7A-9403-79FBB97205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31" Type="http://schemas.openxmlformats.org/officeDocument/2006/relationships/slide" Target="slides/slide25.xml"/><Relationship Id="rId75" Type="http://schemas.openxmlformats.org/officeDocument/2006/relationships/font" Target="fonts/RobotoLight-bold.fntdata"/><Relationship Id="rId30" Type="http://schemas.openxmlformats.org/officeDocument/2006/relationships/slide" Target="slides/slide24.xml"/><Relationship Id="rId74" Type="http://schemas.openxmlformats.org/officeDocument/2006/relationships/font" Target="fonts/RobotoLight-regular.fntdata"/><Relationship Id="rId33" Type="http://schemas.openxmlformats.org/officeDocument/2006/relationships/slide" Target="slides/slide27.xml"/><Relationship Id="rId77" Type="http://schemas.openxmlformats.org/officeDocument/2006/relationships/font" Target="fonts/RobotoLight-boldItalic.fntdata"/><Relationship Id="rId32" Type="http://schemas.openxmlformats.org/officeDocument/2006/relationships/slide" Target="slides/slide26.xml"/><Relationship Id="rId76" Type="http://schemas.openxmlformats.org/officeDocument/2006/relationships/font" Target="fonts/RobotoLight-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obotoMedium-regular.fntdata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RobotoMedium-italic.fntdata"/><Relationship Id="rId23" Type="http://schemas.openxmlformats.org/officeDocument/2006/relationships/slide" Target="slides/slide17.xml"/><Relationship Id="rId67" Type="http://schemas.openxmlformats.org/officeDocument/2006/relationships/font" Target="fonts/RobotoMedium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Medium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pv4.potaroo.net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oogle.com/intl/en/ipv6/statistics.html" TargetMode="Externa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879dbf29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879dbf29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 template credit: Josh Hug, Lisa Yan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7879dbf297_0_47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7879dbf297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7879dbf297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7879dbf297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7879dbf297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7879dbf297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879dbf297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879dbf297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7879dbf297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7879dbf297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7879dbf297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7879dbf297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this animation make any sense or am I just </a:t>
            </a:r>
            <a:r>
              <a:rPr lang="en"/>
              <a:t>hallucinating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7879dbf297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7879dbf297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7879dbf297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7879dbf297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7879dbf297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7879dbf297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7879dbf297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7879dbf297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879dbf297_0_14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7879dbf29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787eb72cc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787eb72cc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787eb72cc9_0_4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787eb72cc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787eb72cc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787eb72cc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787eb72cc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787eb72cc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78850210b8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78850210b8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78850210b8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78850210b8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78850210b8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278850210b8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78850210b8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278850210b8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78850210b8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278850210b8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278850210b8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278850210b8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7879dbf297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7879dbf29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278850210b8_0_94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278850210b8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78850210b8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278850210b8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78850210b8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278850210b8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78850210b8_0_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278850210b8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78850210b8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278850210b8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Technically, 254 hosts, not 256, because the all-zeroes address and all-ones address are reserved for special purposes.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278850210b8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278850210b8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278850210b8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278850210b8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278850210b8_0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278850210b8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278850210b8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278850210b8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278850210b8_0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278850210b8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879dbf297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879dbf29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278850210b8_0_1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278850210b8_0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278850210b8_0_112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278850210b8_0_1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278850210b8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278850210b8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278850210b8_0_1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278850210b8_0_1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78850210b8_0_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278850210b8_0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78850210b8_0_120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78850210b8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278850210b8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278850210b8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278850210b8_0_1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278850210b8_0_1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278850210b8_0_1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278850210b8_0_1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278850210b8_0_1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278850210b8_0_1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879dbf297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7879dbf297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27886deaaff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27886deaa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27886deaaf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27886deaaf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https://ipv4.potaroo.net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2788786736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2788786736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27886deaaf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27886deaaf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27886deaaf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" name="Google Shape;1735;g27886deaaf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27886deaaf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27886deaaf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27886deaaf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27886deaaf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https://www.google.com/intl/en/ipv6/statistics.html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27886deaaf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27886deaaf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27886deaaf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27886deaaf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27886deaaf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27886deaaf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879dbf297_0_29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7879dbf297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879dbf297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879dbf297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879dbf297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7879dbf297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879dbf297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7879dbf297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" name="Google Shape;77;p11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9543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2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3">
  <p:cSld name="SECTION_TITLE_AND_DESCRIPTION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4"/>
          <p:cNvSpPr txBox="1"/>
          <p:nvPr>
            <p:ph idx="2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5"/>
          <p:cNvSpPr txBox="1"/>
          <p:nvPr>
            <p:ph type="title"/>
          </p:nvPr>
        </p:nvSpPr>
        <p:spPr>
          <a:xfrm>
            <a:off x="95425" y="4288400"/>
            <a:ext cx="8658900" cy="7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95" name="Google Shape;95;p15"/>
          <p:cNvCxnSpPr/>
          <p:nvPr/>
        </p:nvCxnSpPr>
        <p:spPr>
          <a:xfrm>
            <a:off x="168250" y="4288400"/>
            <a:ext cx="8757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lude">
  <p:cSld name="SECTION_TITLE_AND_DESCRIPTION_1_3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104" name="Google Shape;10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06" name="Google Shape;106;p18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8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left">
  <p:cSld name="SECTION_TITLE_AND_DESCRIPTION_1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48829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0" name="Google Shape;12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left, Heading">
  <p:cSld name="SECTION_TITLE_AND_DESCRIPTION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3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1"/>
          <p:cNvSpPr txBox="1"/>
          <p:nvPr>
            <p:ph type="title"/>
          </p:nvPr>
        </p:nvSpPr>
        <p:spPr>
          <a:xfrm>
            <a:off x="208450" y="3418425"/>
            <a:ext cx="3950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28" name="Google Shape;12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">
  <p:cSld name="SECTION_TITLE_AND_DESCRIPTION_1_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SECTION_TITLE_AND_DESCRIPTION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27" name="Google Shape;27;p5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right">
  <p:cSld name="SECTION_TITLE_AND_DESCRIPTION_2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idx="1" type="subTitle"/>
          </p:nvPr>
        </p:nvSpPr>
        <p:spPr>
          <a:xfrm>
            <a:off x="4835400" y="4198275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/>
          <p:nvPr/>
        </p:nvSpPr>
        <p:spPr>
          <a:xfrm>
            <a:off x="6365900" y="3724875"/>
            <a:ext cx="259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95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6" name="Google Shape;36;p6"/>
          <p:cNvCxnSpPr/>
          <p:nvPr/>
        </p:nvCxnSpPr>
        <p:spPr>
          <a:xfrm>
            <a:off x="95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left">
  <p:cSld name="SECTION_TITLE_AND_DESCRIPTION_2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7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667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4572000" y="0"/>
            <a:ext cx="457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3" name="Google Shape;43;p7"/>
          <p:cNvCxnSpPr/>
          <p:nvPr/>
        </p:nvCxnSpPr>
        <p:spPr>
          <a:xfrm>
            <a:off x="4667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">
  <p:cSld name="SECTION_TITLE_AND_DESCRIPTION_2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1" name="Google Shape;51;p8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" name="Google Shape;5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8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1">
  <p:cSld name="SECTION_TITLE_AND_DESCRIPTION_2_1_1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" name="Google Shape;58;p9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Compare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1" name="Google Shape;61;p9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" name="Google Shape;6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Solution">
  <p:cSld name="SECTION_TITLE_AND_DESCRIPTION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0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" name="Google Shape;67;p10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70" name="Google Shape;70;p10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Roboto Medium"/>
              <a:buNone/>
              <a:defRPr sz="16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311700" y="3854350"/>
            <a:ext cx="85206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CS 168, Fall 2024 </a:t>
            </a:r>
            <a:r>
              <a:rPr lang="en" sz="16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@ UC Berkeley</a:t>
            </a:r>
            <a:endParaRPr sz="16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Slides credit: Sylvia Ratnasamy, Rob Shakir, Peyrin Kao, Iuniana Oprescu</a:t>
            </a:r>
            <a:endParaRPr sz="16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311700" y="1658975"/>
            <a:ext cx="8709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Link-State Protocols, IP Addressing</a:t>
            </a:r>
            <a:endParaRPr sz="3600">
              <a:solidFill>
                <a:srgbClr val="0B539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345775" y="2740300"/>
            <a:ext cx="2762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Lecture X</a:t>
            </a:r>
            <a:endParaRPr sz="1200">
              <a:solidFill>
                <a:srgbClr val="BF9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Link-State Protocols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Overview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Computing Paths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Learning Graph Topology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IP Addressing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Hierarchical Addressing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Assigning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Writing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Aggregating Routes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IPv6 Changes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68" name="Google Shape;268;p33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Graph Topology</a:t>
            </a:r>
            <a:endParaRPr/>
          </a:p>
        </p:txBody>
      </p:sp>
      <p:sp>
        <p:nvSpPr>
          <p:cNvPr id="269" name="Google Shape;269;p33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X, CS 168, Fall 2024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of Learning Network Graph</a:t>
            </a:r>
            <a:endParaRPr/>
          </a:p>
        </p:txBody>
      </p:sp>
      <p:sp>
        <p:nvSpPr>
          <p:cNvPr id="275" name="Google Shape;275;p34"/>
          <p:cNvSpPr txBox="1"/>
          <p:nvPr>
            <p:ph idx="1" type="body"/>
          </p:nvPr>
        </p:nvSpPr>
        <p:spPr>
          <a:xfrm>
            <a:off x="107050" y="402200"/>
            <a:ext cx="89097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Link-state protocols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Every router learns the full network graph.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1A: </a:t>
            </a:r>
            <a:r>
              <a:rPr lang="en"/>
              <a:t>Discover my neighbors.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1B: Tell everybody about my neighbors.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AutoNum type="arabicPeriod"/>
            </a:pPr>
            <a:r>
              <a:rPr lang="en">
                <a:solidFill>
                  <a:srgbClr val="B7B7B7"/>
                </a:solidFill>
              </a:rPr>
              <a:t>Then, each router runs a shortest-path algorithm on the graph to populate the forwarding table.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76" name="Google Shape;276;p34"/>
          <p:cNvCxnSpPr/>
          <p:nvPr/>
        </p:nvCxnSpPr>
        <p:spPr>
          <a:xfrm flipH="1">
            <a:off x="4974225" y="996075"/>
            <a:ext cx="431400" cy="115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34"/>
          <p:cNvSpPr txBox="1"/>
          <p:nvPr/>
        </p:nvSpPr>
        <p:spPr>
          <a:xfrm>
            <a:off x="5481825" y="896175"/>
            <a:ext cx="212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How do routers learn this?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35"/>
          <p:cNvCxnSpPr/>
          <p:nvPr/>
        </p:nvCxnSpPr>
        <p:spPr>
          <a:xfrm>
            <a:off x="5343545" y="4048850"/>
            <a:ext cx="13623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83" name="Google Shape;283;p35"/>
          <p:cNvCxnSpPr>
            <a:stCxn id="284" idx="1"/>
            <a:endCxn id="285" idx="3"/>
          </p:cNvCxnSpPr>
          <p:nvPr/>
        </p:nvCxnSpPr>
        <p:spPr>
          <a:xfrm rot="10800000">
            <a:off x="2418388" y="4159525"/>
            <a:ext cx="2001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35"/>
          <p:cNvCxnSpPr>
            <a:stCxn id="287" idx="1"/>
            <a:endCxn id="284" idx="3"/>
          </p:cNvCxnSpPr>
          <p:nvPr/>
        </p:nvCxnSpPr>
        <p:spPr>
          <a:xfrm rot="10800000">
            <a:off x="4704388" y="4159525"/>
            <a:ext cx="2001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5"/>
          <p:cNvCxnSpPr/>
          <p:nvPr/>
        </p:nvCxnSpPr>
        <p:spPr>
          <a:xfrm>
            <a:off x="2418775" y="4048850"/>
            <a:ext cx="1362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35"/>
          <p:cNvCxnSpPr/>
          <p:nvPr/>
        </p:nvCxnSpPr>
        <p:spPr>
          <a:xfrm>
            <a:off x="4704400" y="4277450"/>
            <a:ext cx="13623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35"/>
          <p:cNvCxnSpPr/>
          <p:nvPr/>
        </p:nvCxnSpPr>
        <p:spPr>
          <a:xfrm>
            <a:off x="3056950" y="4277450"/>
            <a:ext cx="13623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91" name="Google Shape;291;p3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Steps of Learning Network Graph (1/2) – Learn Neighbors</a:t>
            </a:r>
            <a:endParaRPr/>
          </a:p>
        </p:txBody>
      </p:sp>
      <p:sp>
        <p:nvSpPr>
          <p:cNvPr id="292" name="Google Shape;292;p35"/>
          <p:cNvSpPr txBox="1"/>
          <p:nvPr>
            <p:ph idx="1" type="body"/>
          </p:nvPr>
        </p:nvSpPr>
        <p:spPr>
          <a:xfrm>
            <a:off x="107050" y="402200"/>
            <a:ext cx="8909700" cy="22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do we discover who is adjacent to us and their identity? Say hello!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Routers periodically send </a:t>
            </a:r>
            <a:r>
              <a:rPr i="1" lang="en"/>
              <a:t>hello</a:t>
            </a:r>
            <a:r>
              <a:rPr lang="en"/>
              <a:t> messages to their neighbors.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they stop saying hello, assume that they disappeared.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helps us learn about our direct neighbors, but not the whole network.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R1 does not know about the rest of the network (e.g. R3).</a:t>
            </a:r>
            <a:endParaRPr/>
          </a:p>
        </p:txBody>
      </p:sp>
      <p:sp>
        <p:nvSpPr>
          <p:cNvPr id="285" name="Google Shape;285;p35"/>
          <p:cNvSpPr/>
          <p:nvPr/>
        </p:nvSpPr>
        <p:spPr>
          <a:xfrm>
            <a:off x="2133388" y="4017025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35"/>
          <p:cNvSpPr/>
          <p:nvPr/>
        </p:nvSpPr>
        <p:spPr>
          <a:xfrm>
            <a:off x="4419388" y="4017025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5"/>
          <p:cNvSpPr/>
          <p:nvPr/>
        </p:nvSpPr>
        <p:spPr>
          <a:xfrm>
            <a:off x="6705388" y="4017025"/>
            <a:ext cx="285000" cy="285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35"/>
          <p:cNvSpPr/>
          <p:nvPr/>
        </p:nvSpPr>
        <p:spPr>
          <a:xfrm>
            <a:off x="3191743" y="4395375"/>
            <a:ext cx="1182900" cy="31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Hello, I'm R2.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4749164" y="4395375"/>
            <a:ext cx="1182900" cy="31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Hello, I'm R2.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35"/>
          <p:cNvSpPr/>
          <p:nvPr/>
        </p:nvSpPr>
        <p:spPr>
          <a:xfrm>
            <a:off x="2438918" y="3620784"/>
            <a:ext cx="1182900" cy="3174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Hello, I'm R1.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35"/>
          <p:cNvSpPr/>
          <p:nvPr/>
        </p:nvSpPr>
        <p:spPr>
          <a:xfrm>
            <a:off x="5486918" y="3620784"/>
            <a:ext cx="1182900" cy="317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Hello, I'm R3.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35"/>
          <p:cNvSpPr/>
          <p:nvPr/>
        </p:nvSpPr>
        <p:spPr>
          <a:xfrm>
            <a:off x="243275" y="4193800"/>
            <a:ext cx="1591800" cy="393600"/>
          </a:xfrm>
          <a:prstGeom prst="wedgeRoundRectCallout">
            <a:avLst>
              <a:gd fmla="val 63705" name="adj1"/>
              <a:gd fmla="val -63237" name="adj2"/>
              <a:gd fmla="val 0" name="adj3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My neighbor is R2.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35"/>
          <p:cNvSpPr/>
          <p:nvPr/>
        </p:nvSpPr>
        <p:spPr>
          <a:xfrm flipH="1">
            <a:off x="7288725" y="4193800"/>
            <a:ext cx="1591800" cy="393600"/>
          </a:xfrm>
          <a:prstGeom prst="wedgeRoundRectCallout">
            <a:avLst>
              <a:gd fmla="val 63705" name="adj1"/>
              <a:gd fmla="val -63237" name="adj2"/>
              <a:gd fmla="val 0" name="adj3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My neighbor is R2.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5"/>
          <p:cNvSpPr/>
          <p:nvPr/>
        </p:nvSpPr>
        <p:spPr>
          <a:xfrm flipH="1">
            <a:off x="4034425" y="3067125"/>
            <a:ext cx="1264500" cy="614100"/>
          </a:xfrm>
          <a:prstGeom prst="wedgeRoundRectCallout">
            <a:avLst>
              <a:gd fmla="val 9205" name="adj1"/>
              <a:gd fmla="val 89847" name="adj2"/>
              <a:gd fmla="val 0" name="adj3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My neighbors are R1 and R3.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Steps of Learning Network Graph (2/2) – Propagate Neighbor Information</a:t>
            </a:r>
            <a:endParaRPr/>
          </a:p>
        </p:txBody>
      </p:sp>
      <p:sp>
        <p:nvSpPr>
          <p:cNvPr id="305" name="Google Shape;305;p36"/>
          <p:cNvSpPr txBox="1"/>
          <p:nvPr>
            <p:ph idx="1" type="body"/>
          </p:nvPr>
        </p:nvSpPr>
        <p:spPr>
          <a:xfrm>
            <a:off x="107050" y="402200"/>
            <a:ext cx="8909700" cy="17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do we learn about the rest of the network, beyond our neighbors?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Solution: </a:t>
            </a:r>
            <a:r>
              <a:rPr b="1" lang="en"/>
              <a:t>Flood</a:t>
            </a:r>
            <a:r>
              <a:rPr lang="en"/>
              <a:t> information across the network.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local information changes, send it to everyone.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you receive information from your neighbor, send it to everyone.</a:t>
            </a:r>
            <a:endParaRPr/>
          </a:p>
        </p:txBody>
      </p:sp>
      <p:cxnSp>
        <p:nvCxnSpPr>
          <p:cNvPr id="306" name="Google Shape;306;p36"/>
          <p:cNvCxnSpPr>
            <a:stCxn id="307" idx="1"/>
            <a:endCxn id="308" idx="3"/>
          </p:cNvCxnSpPr>
          <p:nvPr/>
        </p:nvCxnSpPr>
        <p:spPr>
          <a:xfrm rot="10800000">
            <a:off x="2418388" y="4159525"/>
            <a:ext cx="2001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36"/>
          <p:cNvCxnSpPr>
            <a:stCxn id="310" idx="1"/>
            <a:endCxn id="307" idx="3"/>
          </p:cNvCxnSpPr>
          <p:nvPr/>
        </p:nvCxnSpPr>
        <p:spPr>
          <a:xfrm rot="10800000">
            <a:off x="4704388" y="4159525"/>
            <a:ext cx="2001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36"/>
          <p:cNvSpPr/>
          <p:nvPr/>
        </p:nvSpPr>
        <p:spPr>
          <a:xfrm>
            <a:off x="2133388" y="4017025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1" name="Google Shape;311;p36"/>
          <p:cNvGrpSpPr/>
          <p:nvPr/>
        </p:nvGrpSpPr>
        <p:grpSpPr>
          <a:xfrm>
            <a:off x="1563250" y="2851562"/>
            <a:ext cx="2217825" cy="1705030"/>
            <a:chOff x="1563250" y="2851562"/>
            <a:chExt cx="2217825" cy="1705030"/>
          </a:xfrm>
        </p:grpSpPr>
        <p:cxnSp>
          <p:nvCxnSpPr>
            <p:cNvPr id="312" name="Google Shape;312;p36"/>
            <p:cNvCxnSpPr/>
            <p:nvPr/>
          </p:nvCxnSpPr>
          <p:spPr>
            <a:xfrm flipH="1">
              <a:off x="1573722" y="4197314"/>
              <a:ext cx="564000" cy="151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3" name="Google Shape;313;p36"/>
            <p:cNvCxnSpPr/>
            <p:nvPr/>
          </p:nvCxnSpPr>
          <p:spPr>
            <a:xfrm rot="10800000">
              <a:off x="1563250" y="4119439"/>
              <a:ext cx="570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4" name="Google Shape;314;p36"/>
            <p:cNvCxnSpPr/>
            <p:nvPr/>
          </p:nvCxnSpPr>
          <p:spPr>
            <a:xfrm rot="10800000">
              <a:off x="1580575" y="3934451"/>
              <a:ext cx="564000" cy="151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5" name="Google Shape;315;p36"/>
            <p:cNvCxnSpPr/>
            <p:nvPr/>
          </p:nvCxnSpPr>
          <p:spPr>
            <a:xfrm flipH="1" rot="10800000">
              <a:off x="2418775" y="3726551"/>
              <a:ext cx="1340100" cy="3591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6" name="Google Shape;316;p36"/>
            <p:cNvCxnSpPr/>
            <p:nvPr/>
          </p:nvCxnSpPr>
          <p:spPr>
            <a:xfrm>
              <a:off x="2418775" y="4197492"/>
              <a:ext cx="1340100" cy="3591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7" name="Google Shape;317;p36"/>
            <p:cNvCxnSpPr/>
            <p:nvPr/>
          </p:nvCxnSpPr>
          <p:spPr>
            <a:xfrm>
              <a:off x="2418775" y="4119439"/>
              <a:ext cx="1362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8" name="Google Shape;318;p36"/>
            <p:cNvSpPr/>
            <p:nvPr/>
          </p:nvSpPr>
          <p:spPr>
            <a:xfrm>
              <a:off x="2362200" y="2851562"/>
              <a:ext cx="1182900" cy="841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R1 and R2 are neighbors. Tell everyone!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9" name="Google Shape;319;p36"/>
          <p:cNvGrpSpPr/>
          <p:nvPr/>
        </p:nvGrpSpPr>
        <p:grpSpPr>
          <a:xfrm>
            <a:off x="3849250" y="2851562"/>
            <a:ext cx="2217825" cy="1705030"/>
            <a:chOff x="3849250" y="2851562"/>
            <a:chExt cx="2217825" cy="1705030"/>
          </a:xfrm>
        </p:grpSpPr>
        <p:cxnSp>
          <p:nvCxnSpPr>
            <p:cNvPr id="320" name="Google Shape;320;p36"/>
            <p:cNvCxnSpPr/>
            <p:nvPr/>
          </p:nvCxnSpPr>
          <p:spPr>
            <a:xfrm flipH="1" rot="10800000">
              <a:off x="4704775" y="3726551"/>
              <a:ext cx="1340100" cy="3591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1" name="Google Shape;321;p36"/>
            <p:cNvCxnSpPr/>
            <p:nvPr/>
          </p:nvCxnSpPr>
          <p:spPr>
            <a:xfrm>
              <a:off x="4704775" y="4197492"/>
              <a:ext cx="1340100" cy="3591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22" name="Google Shape;322;p36"/>
            <p:cNvSpPr/>
            <p:nvPr/>
          </p:nvSpPr>
          <p:spPr>
            <a:xfrm>
              <a:off x="4648200" y="2851562"/>
              <a:ext cx="1182900" cy="841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R1 and R2 are neighbors. Tell everyone!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23" name="Google Shape;323;p36"/>
            <p:cNvCxnSpPr/>
            <p:nvPr/>
          </p:nvCxnSpPr>
          <p:spPr>
            <a:xfrm>
              <a:off x="4704775" y="4119439"/>
              <a:ext cx="1362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4" name="Google Shape;324;p36"/>
            <p:cNvCxnSpPr/>
            <p:nvPr/>
          </p:nvCxnSpPr>
          <p:spPr>
            <a:xfrm flipH="1">
              <a:off x="3859722" y="4197314"/>
              <a:ext cx="564000" cy="151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5" name="Google Shape;325;p36"/>
            <p:cNvCxnSpPr/>
            <p:nvPr/>
          </p:nvCxnSpPr>
          <p:spPr>
            <a:xfrm rot="10800000">
              <a:off x="3849250" y="4119439"/>
              <a:ext cx="570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6" name="Google Shape;326;p36"/>
            <p:cNvCxnSpPr/>
            <p:nvPr/>
          </p:nvCxnSpPr>
          <p:spPr>
            <a:xfrm rot="10800000">
              <a:off x="3866575" y="3934451"/>
              <a:ext cx="564000" cy="151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07" name="Google Shape;307;p36"/>
          <p:cNvSpPr/>
          <p:nvPr/>
        </p:nvSpPr>
        <p:spPr>
          <a:xfrm>
            <a:off x="4419388" y="4017025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7" name="Google Shape;327;p36"/>
          <p:cNvGrpSpPr/>
          <p:nvPr/>
        </p:nvGrpSpPr>
        <p:grpSpPr>
          <a:xfrm>
            <a:off x="6135250" y="2851562"/>
            <a:ext cx="2217825" cy="1705030"/>
            <a:chOff x="6135250" y="2851562"/>
            <a:chExt cx="2217825" cy="1705030"/>
          </a:xfrm>
        </p:grpSpPr>
        <p:cxnSp>
          <p:nvCxnSpPr>
            <p:cNvPr id="328" name="Google Shape;328;p36"/>
            <p:cNvCxnSpPr/>
            <p:nvPr/>
          </p:nvCxnSpPr>
          <p:spPr>
            <a:xfrm flipH="1" rot="10800000">
              <a:off x="6990775" y="3726551"/>
              <a:ext cx="1340100" cy="3591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9" name="Google Shape;329;p36"/>
            <p:cNvCxnSpPr/>
            <p:nvPr/>
          </p:nvCxnSpPr>
          <p:spPr>
            <a:xfrm>
              <a:off x="6990775" y="4197492"/>
              <a:ext cx="1340100" cy="3591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0" name="Google Shape;330;p36"/>
            <p:cNvCxnSpPr/>
            <p:nvPr/>
          </p:nvCxnSpPr>
          <p:spPr>
            <a:xfrm>
              <a:off x="6990775" y="4119439"/>
              <a:ext cx="1362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31" name="Google Shape;331;p36"/>
            <p:cNvSpPr/>
            <p:nvPr/>
          </p:nvSpPr>
          <p:spPr>
            <a:xfrm>
              <a:off x="6943025" y="2851562"/>
              <a:ext cx="1182900" cy="841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R1 and R2 are neighbors. Tell everyone!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32" name="Google Shape;332;p36"/>
            <p:cNvCxnSpPr/>
            <p:nvPr/>
          </p:nvCxnSpPr>
          <p:spPr>
            <a:xfrm flipH="1">
              <a:off x="6145722" y="4197314"/>
              <a:ext cx="564000" cy="151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3" name="Google Shape;333;p36"/>
            <p:cNvCxnSpPr/>
            <p:nvPr/>
          </p:nvCxnSpPr>
          <p:spPr>
            <a:xfrm rot="10800000">
              <a:off x="6135250" y="4119439"/>
              <a:ext cx="570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4" name="Google Shape;334;p36"/>
            <p:cNvCxnSpPr/>
            <p:nvPr/>
          </p:nvCxnSpPr>
          <p:spPr>
            <a:xfrm rot="10800000">
              <a:off x="6152575" y="3934451"/>
              <a:ext cx="564000" cy="151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10" name="Google Shape;310;p36"/>
          <p:cNvSpPr/>
          <p:nvPr/>
        </p:nvSpPr>
        <p:spPr>
          <a:xfrm>
            <a:off x="6705388" y="4017025"/>
            <a:ext cx="285000" cy="285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Avoiding Infinite Flooding</a:t>
            </a:r>
            <a:endParaRPr/>
          </a:p>
        </p:txBody>
      </p:sp>
      <p:sp>
        <p:nvSpPr>
          <p:cNvPr id="340" name="Google Shape;340;p37"/>
          <p:cNvSpPr txBox="1"/>
          <p:nvPr>
            <p:ph idx="1" type="body"/>
          </p:nvPr>
        </p:nvSpPr>
        <p:spPr>
          <a:xfrm>
            <a:off x="107050" y="402200"/>
            <a:ext cx="8909700" cy="12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Flooding: When you receive an update, send it to everybody.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have to be careful of the same update being sent repeatedly.</a:t>
            </a:r>
            <a:endParaRPr/>
          </a:p>
        </p:txBody>
      </p:sp>
      <p:cxnSp>
        <p:nvCxnSpPr>
          <p:cNvPr id="341" name="Google Shape;341;p37"/>
          <p:cNvCxnSpPr>
            <a:stCxn id="342" idx="1"/>
            <a:endCxn id="343" idx="3"/>
          </p:cNvCxnSpPr>
          <p:nvPr/>
        </p:nvCxnSpPr>
        <p:spPr>
          <a:xfrm rot="10800000">
            <a:off x="2989888" y="2013825"/>
            <a:ext cx="3144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37"/>
          <p:cNvSpPr/>
          <p:nvPr/>
        </p:nvSpPr>
        <p:spPr>
          <a:xfrm>
            <a:off x="2704888" y="1871325"/>
            <a:ext cx="285000" cy="28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37"/>
          <p:cNvSpPr/>
          <p:nvPr/>
        </p:nvSpPr>
        <p:spPr>
          <a:xfrm>
            <a:off x="6133888" y="1871325"/>
            <a:ext cx="285000" cy="28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4" name="Google Shape;344;p37"/>
          <p:cNvCxnSpPr/>
          <p:nvPr/>
        </p:nvCxnSpPr>
        <p:spPr>
          <a:xfrm>
            <a:off x="3066100" y="2584400"/>
            <a:ext cx="2068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37"/>
          <p:cNvSpPr/>
          <p:nvPr/>
        </p:nvSpPr>
        <p:spPr>
          <a:xfrm>
            <a:off x="3066100" y="2210088"/>
            <a:ext cx="2070300" cy="285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 and R9 are neighbors.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6" name="Google Shape;346;p37"/>
          <p:cNvCxnSpPr/>
          <p:nvPr/>
        </p:nvCxnSpPr>
        <p:spPr>
          <a:xfrm>
            <a:off x="4063600" y="3117800"/>
            <a:ext cx="2068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47" name="Google Shape;347;p37"/>
          <p:cNvSpPr/>
          <p:nvPr/>
        </p:nvSpPr>
        <p:spPr>
          <a:xfrm>
            <a:off x="4063600" y="2743488"/>
            <a:ext cx="2070300" cy="285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 and R9 are neighbors.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8" name="Google Shape;348;p37"/>
          <p:cNvCxnSpPr/>
          <p:nvPr/>
        </p:nvCxnSpPr>
        <p:spPr>
          <a:xfrm>
            <a:off x="3066100" y="3651200"/>
            <a:ext cx="2068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9" name="Google Shape;349;p37"/>
          <p:cNvSpPr/>
          <p:nvPr/>
        </p:nvSpPr>
        <p:spPr>
          <a:xfrm>
            <a:off x="3066100" y="3276888"/>
            <a:ext cx="2070300" cy="285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 and R9 are neighbors.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0" name="Google Shape;350;p37"/>
          <p:cNvCxnSpPr/>
          <p:nvPr/>
        </p:nvCxnSpPr>
        <p:spPr>
          <a:xfrm>
            <a:off x="4063600" y="4184600"/>
            <a:ext cx="2068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51" name="Google Shape;351;p37"/>
          <p:cNvSpPr/>
          <p:nvPr/>
        </p:nvSpPr>
        <p:spPr>
          <a:xfrm>
            <a:off x="4063600" y="3810288"/>
            <a:ext cx="2070300" cy="285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R5 and R9 are neighbors.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2" name="Google Shape;352;p37"/>
          <p:cNvCxnSpPr/>
          <p:nvPr/>
        </p:nvCxnSpPr>
        <p:spPr>
          <a:xfrm>
            <a:off x="3066100" y="4718000"/>
            <a:ext cx="2068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" name="Google Shape;353;p37"/>
          <p:cNvSpPr/>
          <p:nvPr/>
        </p:nvSpPr>
        <p:spPr>
          <a:xfrm>
            <a:off x="3066100" y="4343688"/>
            <a:ext cx="2070300" cy="285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R5 and R9 are neighbors.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Avoiding Infinite Flooding</a:t>
            </a:r>
            <a:endParaRPr/>
          </a:p>
        </p:txBody>
      </p:sp>
      <p:sp>
        <p:nvSpPr>
          <p:cNvPr id="359" name="Google Shape;359;p38"/>
          <p:cNvSpPr txBox="1"/>
          <p:nvPr>
            <p:ph idx="1" type="body"/>
          </p:nvPr>
        </p:nvSpPr>
        <p:spPr>
          <a:xfrm>
            <a:off x="107050" y="402200"/>
            <a:ext cx="89097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Amplification: When there's a loop, copies of the same message get multiplied.</a:t>
            </a:r>
            <a:endParaRPr/>
          </a:p>
        </p:txBody>
      </p:sp>
      <p:cxnSp>
        <p:nvCxnSpPr>
          <p:cNvPr id="360" name="Google Shape;360;p38"/>
          <p:cNvCxnSpPr>
            <a:stCxn id="361" idx="3"/>
            <a:endCxn id="362" idx="1"/>
          </p:cNvCxnSpPr>
          <p:nvPr/>
        </p:nvCxnSpPr>
        <p:spPr>
          <a:xfrm>
            <a:off x="3285838" y="3562350"/>
            <a:ext cx="2153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38"/>
          <p:cNvSpPr/>
          <p:nvPr/>
        </p:nvSpPr>
        <p:spPr>
          <a:xfrm>
            <a:off x="4220038" y="2200650"/>
            <a:ext cx="285000" cy="28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38"/>
          <p:cNvSpPr/>
          <p:nvPr/>
        </p:nvSpPr>
        <p:spPr>
          <a:xfrm>
            <a:off x="3000838" y="3419850"/>
            <a:ext cx="285000" cy="28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38"/>
          <p:cNvSpPr/>
          <p:nvPr/>
        </p:nvSpPr>
        <p:spPr>
          <a:xfrm>
            <a:off x="5439238" y="3419850"/>
            <a:ext cx="285000" cy="28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4" name="Google Shape;364;p38"/>
          <p:cNvCxnSpPr>
            <a:stCxn id="361" idx="0"/>
            <a:endCxn id="363" idx="1"/>
          </p:cNvCxnSpPr>
          <p:nvPr/>
        </p:nvCxnSpPr>
        <p:spPr>
          <a:xfrm flipH="1" rot="10800000">
            <a:off x="3143338" y="2343150"/>
            <a:ext cx="1076700" cy="107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38"/>
          <p:cNvCxnSpPr>
            <a:stCxn id="363" idx="3"/>
            <a:endCxn id="362" idx="0"/>
          </p:cNvCxnSpPr>
          <p:nvPr/>
        </p:nvCxnSpPr>
        <p:spPr>
          <a:xfrm>
            <a:off x="4505038" y="2343150"/>
            <a:ext cx="1076700" cy="107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38"/>
          <p:cNvCxnSpPr/>
          <p:nvPr/>
        </p:nvCxnSpPr>
        <p:spPr>
          <a:xfrm>
            <a:off x="3501103" y="3714750"/>
            <a:ext cx="1722900" cy="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38"/>
          <p:cNvCxnSpPr/>
          <p:nvPr/>
        </p:nvCxnSpPr>
        <p:spPr>
          <a:xfrm flipH="1">
            <a:off x="3091103" y="22006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38"/>
          <p:cNvCxnSpPr/>
          <p:nvPr/>
        </p:nvCxnSpPr>
        <p:spPr>
          <a:xfrm>
            <a:off x="4591445" y="22006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38"/>
          <p:cNvCxnSpPr/>
          <p:nvPr/>
        </p:nvCxnSpPr>
        <p:spPr>
          <a:xfrm flipH="1">
            <a:off x="3014903" y="21244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70" name="Google Shape;370;p38"/>
          <p:cNvCxnSpPr/>
          <p:nvPr/>
        </p:nvCxnSpPr>
        <p:spPr>
          <a:xfrm>
            <a:off x="3501103" y="3820716"/>
            <a:ext cx="1722900" cy="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71" name="Google Shape;371;p38"/>
          <p:cNvCxnSpPr/>
          <p:nvPr/>
        </p:nvCxnSpPr>
        <p:spPr>
          <a:xfrm>
            <a:off x="4667645" y="21244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72" name="Google Shape;372;p38"/>
          <p:cNvCxnSpPr/>
          <p:nvPr/>
        </p:nvCxnSpPr>
        <p:spPr>
          <a:xfrm flipH="1">
            <a:off x="2938703" y="20482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38"/>
          <p:cNvCxnSpPr/>
          <p:nvPr/>
        </p:nvCxnSpPr>
        <p:spPr>
          <a:xfrm>
            <a:off x="4743845" y="20482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38"/>
          <p:cNvCxnSpPr/>
          <p:nvPr/>
        </p:nvCxnSpPr>
        <p:spPr>
          <a:xfrm flipH="1">
            <a:off x="2862503" y="19720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" name="Google Shape;375;p38"/>
          <p:cNvCxnSpPr/>
          <p:nvPr/>
        </p:nvCxnSpPr>
        <p:spPr>
          <a:xfrm>
            <a:off x="4820045" y="19720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6" name="Google Shape;376;p38"/>
          <p:cNvCxnSpPr/>
          <p:nvPr/>
        </p:nvCxnSpPr>
        <p:spPr>
          <a:xfrm>
            <a:off x="3501103" y="3926681"/>
            <a:ext cx="17229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p38"/>
          <p:cNvCxnSpPr/>
          <p:nvPr/>
        </p:nvCxnSpPr>
        <p:spPr>
          <a:xfrm>
            <a:off x="3501103" y="4032647"/>
            <a:ext cx="17229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78" name="Google Shape;378;p38"/>
          <p:cNvCxnSpPr/>
          <p:nvPr/>
        </p:nvCxnSpPr>
        <p:spPr>
          <a:xfrm flipH="1">
            <a:off x="2786303" y="18958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79" name="Google Shape;379;p38"/>
          <p:cNvCxnSpPr/>
          <p:nvPr/>
        </p:nvCxnSpPr>
        <p:spPr>
          <a:xfrm>
            <a:off x="4896245" y="18958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80" name="Google Shape;380;p38"/>
          <p:cNvCxnSpPr/>
          <p:nvPr/>
        </p:nvCxnSpPr>
        <p:spPr>
          <a:xfrm flipH="1">
            <a:off x="2710103" y="18196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38"/>
          <p:cNvCxnSpPr/>
          <p:nvPr/>
        </p:nvCxnSpPr>
        <p:spPr>
          <a:xfrm>
            <a:off x="4972445" y="18196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38"/>
          <p:cNvCxnSpPr/>
          <p:nvPr/>
        </p:nvCxnSpPr>
        <p:spPr>
          <a:xfrm>
            <a:off x="5048645" y="17434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38"/>
          <p:cNvCxnSpPr/>
          <p:nvPr/>
        </p:nvCxnSpPr>
        <p:spPr>
          <a:xfrm flipH="1">
            <a:off x="2633903" y="17434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38"/>
          <p:cNvCxnSpPr/>
          <p:nvPr/>
        </p:nvCxnSpPr>
        <p:spPr>
          <a:xfrm>
            <a:off x="3501103" y="4138613"/>
            <a:ext cx="1722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38"/>
          <p:cNvCxnSpPr/>
          <p:nvPr/>
        </p:nvCxnSpPr>
        <p:spPr>
          <a:xfrm>
            <a:off x="3501103" y="4244578"/>
            <a:ext cx="1722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p38"/>
          <p:cNvCxnSpPr/>
          <p:nvPr/>
        </p:nvCxnSpPr>
        <p:spPr>
          <a:xfrm>
            <a:off x="3501103" y="4350544"/>
            <a:ext cx="1722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7" name="Google Shape;387;p38"/>
          <p:cNvCxnSpPr/>
          <p:nvPr/>
        </p:nvCxnSpPr>
        <p:spPr>
          <a:xfrm flipH="1">
            <a:off x="2557703" y="16672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88" name="Google Shape;388;p38"/>
          <p:cNvCxnSpPr/>
          <p:nvPr/>
        </p:nvCxnSpPr>
        <p:spPr>
          <a:xfrm flipH="1">
            <a:off x="2481503" y="15910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89" name="Google Shape;389;p38"/>
          <p:cNvCxnSpPr/>
          <p:nvPr/>
        </p:nvCxnSpPr>
        <p:spPr>
          <a:xfrm flipH="1">
            <a:off x="2405303" y="15148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90" name="Google Shape;390;p38"/>
          <p:cNvCxnSpPr/>
          <p:nvPr/>
        </p:nvCxnSpPr>
        <p:spPr>
          <a:xfrm>
            <a:off x="5124845" y="16672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91" name="Google Shape;391;p38"/>
          <p:cNvCxnSpPr/>
          <p:nvPr/>
        </p:nvCxnSpPr>
        <p:spPr>
          <a:xfrm>
            <a:off x="5201045" y="15910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92" name="Google Shape;392;p38"/>
          <p:cNvCxnSpPr/>
          <p:nvPr/>
        </p:nvCxnSpPr>
        <p:spPr>
          <a:xfrm>
            <a:off x="5277245" y="15148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93" name="Google Shape;393;p38"/>
          <p:cNvCxnSpPr/>
          <p:nvPr/>
        </p:nvCxnSpPr>
        <p:spPr>
          <a:xfrm>
            <a:off x="3501103" y="4455245"/>
            <a:ext cx="1722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94" name="Google Shape;394;p38"/>
          <p:cNvCxnSpPr/>
          <p:nvPr/>
        </p:nvCxnSpPr>
        <p:spPr>
          <a:xfrm>
            <a:off x="3501103" y="4561210"/>
            <a:ext cx="1722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95" name="Google Shape;395;p38"/>
          <p:cNvCxnSpPr/>
          <p:nvPr/>
        </p:nvCxnSpPr>
        <p:spPr>
          <a:xfrm>
            <a:off x="3501103" y="4667176"/>
            <a:ext cx="1722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0" name="Google Shape;400;p39"/>
          <p:cNvCxnSpPr>
            <a:stCxn id="401" idx="2"/>
          </p:cNvCxnSpPr>
          <p:nvPr/>
        </p:nvCxnSpPr>
        <p:spPr>
          <a:xfrm flipH="1">
            <a:off x="7827688" y="424830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39"/>
          <p:cNvCxnSpPr>
            <a:stCxn id="401" idx="2"/>
          </p:cNvCxnSpPr>
          <p:nvPr/>
        </p:nvCxnSpPr>
        <p:spPr>
          <a:xfrm>
            <a:off x="7914688" y="424830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39"/>
          <p:cNvCxnSpPr>
            <a:stCxn id="404" idx="2"/>
          </p:cNvCxnSpPr>
          <p:nvPr/>
        </p:nvCxnSpPr>
        <p:spPr>
          <a:xfrm flipH="1">
            <a:off x="8284888" y="424830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9"/>
          <p:cNvCxnSpPr>
            <a:stCxn id="404" idx="2"/>
          </p:cNvCxnSpPr>
          <p:nvPr/>
        </p:nvCxnSpPr>
        <p:spPr>
          <a:xfrm>
            <a:off x="8371888" y="424830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39"/>
          <p:cNvCxnSpPr>
            <a:stCxn id="407" idx="2"/>
          </p:cNvCxnSpPr>
          <p:nvPr/>
        </p:nvCxnSpPr>
        <p:spPr>
          <a:xfrm flipH="1">
            <a:off x="6760888" y="424825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39"/>
          <p:cNvCxnSpPr>
            <a:stCxn id="407" idx="2"/>
          </p:cNvCxnSpPr>
          <p:nvPr/>
        </p:nvCxnSpPr>
        <p:spPr>
          <a:xfrm>
            <a:off x="6847888" y="424825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39"/>
          <p:cNvCxnSpPr>
            <a:stCxn id="410" idx="2"/>
          </p:cNvCxnSpPr>
          <p:nvPr/>
        </p:nvCxnSpPr>
        <p:spPr>
          <a:xfrm flipH="1">
            <a:off x="7218088" y="424825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39"/>
          <p:cNvCxnSpPr>
            <a:stCxn id="410" idx="2"/>
          </p:cNvCxnSpPr>
          <p:nvPr/>
        </p:nvCxnSpPr>
        <p:spPr>
          <a:xfrm>
            <a:off x="7305088" y="424825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39"/>
          <p:cNvCxnSpPr>
            <a:stCxn id="413" idx="2"/>
          </p:cNvCxnSpPr>
          <p:nvPr/>
        </p:nvCxnSpPr>
        <p:spPr>
          <a:xfrm flipH="1">
            <a:off x="5770288" y="424825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39"/>
          <p:cNvCxnSpPr>
            <a:stCxn id="413" idx="2"/>
          </p:cNvCxnSpPr>
          <p:nvPr/>
        </p:nvCxnSpPr>
        <p:spPr>
          <a:xfrm>
            <a:off x="5857288" y="424825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39"/>
          <p:cNvCxnSpPr>
            <a:stCxn id="416" idx="2"/>
          </p:cNvCxnSpPr>
          <p:nvPr/>
        </p:nvCxnSpPr>
        <p:spPr>
          <a:xfrm flipH="1">
            <a:off x="6227488" y="424825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39"/>
          <p:cNvCxnSpPr>
            <a:stCxn id="416" idx="2"/>
          </p:cNvCxnSpPr>
          <p:nvPr/>
        </p:nvCxnSpPr>
        <p:spPr>
          <a:xfrm>
            <a:off x="6314488" y="424825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39"/>
          <p:cNvCxnSpPr>
            <a:stCxn id="419" idx="2"/>
          </p:cNvCxnSpPr>
          <p:nvPr/>
        </p:nvCxnSpPr>
        <p:spPr>
          <a:xfrm flipH="1">
            <a:off x="4703488" y="424820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39"/>
          <p:cNvCxnSpPr>
            <a:stCxn id="419" idx="2"/>
          </p:cNvCxnSpPr>
          <p:nvPr/>
        </p:nvCxnSpPr>
        <p:spPr>
          <a:xfrm>
            <a:off x="4790488" y="424820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39"/>
          <p:cNvCxnSpPr>
            <a:stCxn id="422" idx="2"/>
          </p:cNvCxnSpPr>
          <p:nvPr/>
        </p:nvCxnSpPr>
        <p:spPr>
          <a:xfrm flipH="1">
            <a:off x="5160688" y="424820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39"/>
          <p:cNvCxnSpPr>
            <a:stCxn id="422" idx="2"/>
          </p:cNvCxnSpPr>
          <p:nvPr/>
        </p:nvCxnSpPr>
        <p:spPr>
          <a:xfrm>
            <a:off x="5247688" y="424820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39"/>
          <p:cNvCxnSpPr>
            <a:stCxn id="425" idx="2"/>
          </p:cNvCxnSpPr>
          <p:nvPr/>
        </p:nvCxnSpPr>
        <p:spPr>
          <a:xfrm flipH="1">
            <a:off x="3789088" y="424825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39"/>
          <p:cNvCxnSpPr>
            <a:stCxn id="425" idx="2"/>
          </p:cNvCxnSpPr>
          <p:nvPr/>
        </p:nvCxnSpPr>
        <p:spPr>
          <a:xfrm>
            <a:off x="3876088" y="424825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39"/>
          <p:cNvCxnSpPr>
            <a:stCxn id="428" idx="2"/>
          </p:cNvCxnSpPr>
          <p:nvPr/>
        </p:nvCxnSpPr>
        <p:spPr>
          <a:xfrm flipH="1">
            <a:off x="4246288" y="424825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39"/>
          <p:cNvCxnSpPr>
            <a:stCxn id="428" idx="2"/>
          </p:cNvCxnSpPr>
          <p:nvPr/>
        </p:nvCxnSpPr>
        <p:spPr>
          <a:xfrm>
            <a:off x="4333288" y="424825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39"/>
          <p:cNvCxnSpPr>
            <a:stCxn id="431" idx="2"/>
          </p:cNvCxnSpPr>
          <p:nvPr/>
        </p:nvCxnSpPr>
        <p:spPr>
          <a:xfrm flipH="1">
            <a:off x="2722288" y="424820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39"/>
          <p:cNvCxnSpPr>
            <a:stCxn id="431" idx="2"/>
          </p:cNvCxnSpPr>
          <p:nvPr/>
        </p:nvCxnSpPr>
        <p:spPr>
          <a:xfrm>
            <a:off x="2809288" y="424820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39"/>
          <p:cNvCxnSpPr>
            <a:stCxn id="434" idx="2"/>
          </p:cNvCxnSpPr>
          <p:nvPr/>
        </p:nvCxnSpPr>
        <p:spPr>
          <a:xfrm flipH="1">
            <a:off x="3179488" y="424820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39"/>
          <p:cNvCxnSpPr>
            <a:stCxn id="434" idx="2"/>
          </p:cNvCxnSpPr>
          <p:nvPr/>
        </p:nvCxnSpPr>
        <p:spPr>
          <a:xfrm>
            <a:off x="3266488" y="424820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39"/>
          <p:cNvCxnSpPr>
            <a:stCxn id="437" idx="2"/>
          </p:cNvCxnSpPr>
          <p:nvPr/>
        </p:nvCxnSpPr>
        <p:spPr>
          <a:xfrm flipH="1">
            <a:off x="1731688" y="424820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39"/>
          <p:cNvCxnSpPr>
            <a:stCxn id="437" idx="2"/>
          </p:cNvCxnSpPr>
          <p:nvPr/>
        </p:nvCxnSpPr>
        <p:spPr>
          <a:xfrm>
            <a:off x="1818688" y="424820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39"/>
          <p:cNvCxnSpPr>
            <a:stCxn id="440" idx="2"/>
          </p:cNvCxnSpPr>
          <p:nvPr/>
        </p:nvCxnSpPr>
        <p:spPr>
          <a:xfrm flipH="1">
            <a:off x="2188888" y="424820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39"/>
          <p:cNvCxnSpPr>
            <a:stCxn id="440" idx="2"/>
          </p:cNvCxnSpPr>
          <p:nvPr/>
        </p:nvCxnSpPr>
        <p:spPr>
          <a:xfrm>
            <a:off x="2275888" y="424820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3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Avoiding Infinite Flooding</a:t>
            </a:r>
            <a:endParaRPr/>
          </a:p>
        </p:txBody>
      </p:sp>
      <p:sp>
        <p:nvSpPr>
          <p:cNvPr id="443" name="Google Shape;443;p39"/>
          <p:cNvSpPr txBox="1"/>
          <p:nvPr>
            <p:ph idx="1" type="body"/>
          </p:nvPr>
        </p:nvSpPr>
        <p:spPr>
          <a:xfrm>
            <a:off x="107050" y="402200"/>
            <a:ext cx="89097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Amplification: When there's a loop, copies of the same message get multiplied.</a:t>
            </a:r>
            <a:endParaRPr/>
          </a:p>
        </p:txBody>
      </p:sp>
      <p:sp>
        <p:nvSpPr>
          <p:cNvPr id="444" name="Google Shape;444;p39"/>
          <p:cNvSpPr/>
          <p:nvPr/>
        </p:nvSpPr>
        <p:spPr>
          <a:xfrm>
            <a:off x="4419388" y="15194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39"/>
          <p:cNvSpPr/>
          <p:nvPr/>
        </p:nvSpPr>
        <p:spPr>
          <a:xfrm>
            <a:off x="2400088" y="2137600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39"/>
          <p:cNvSpPr/>
          <p:nvPr/>
        </p:nvSpPr>
        <p:spPr>
          <a:xfrm>
            <a:off x="6438688" y="2137600"/>
            <a:ext cx="285000" cy="285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7" name="Google Shape;447;p39"/>
          <p:cNvCxnSpPr>
            <a:stCxn id="444" idx="2"/>
            <a:endCxn id="445" idx="0"/>
          </p:cNvCxnSpPr>
          <p:nvPr/>
        </p:nvCxnSpPr>
        <p:spPr>
          <a:xfrm flipH="1">
            <a:off x="2542588" y="1804400"/>
            <a:ext cx="2019300" cy="33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39"/>
          <p:cNvCxnSpPr>
            <a:stCxn id="444" idx="2"/>
            <a:endCxn id="446" idx="0"/>
          </p:cNvCxnSpPr>
          <p:nvPr/>
        </p:nvCxnSpPr>
        <p:spPr>
          <a:xfrm>
            <a:off x="4561888" y="1804400"/>
            <a:ext cx="2019300" cy="33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9" name="Google Shape;449;p39"/>
          <p:cNvSpPr/>
          <p:nvPr/>
        </p:nvSpPr>
        <p:spPr>
          <a:xfrm>
            <a:off x="1371388" y="274395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39"/>
          <p:cNvSpPr/>
          <p:nvPr/>
        </p:nvSpPr>
        <p:spPr>
          <a:xfrm>
            <a:off x="3428788" y="2743950"/>
            <a:ext cx="285000" cy="285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39"/>
          <p:cNvSpPr/>
          <p:nvPr/>
        </p:nvSpPr>
        <p:spPr>
          <a:xfrm>
            <a:off x="5409988" y="274395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39"/>
          <p:cNvSpPr/>
          <p:nvPr/>
        </p:nvSpPr>
        <p:spPr>
          <a:xfrm>
            <a:off x="7467388" y="2743950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3" name="Google Shape;453;p39"/>
          <p:cNvCxnSpPr>
            <a:stCxn id="445" idx="2"/>
            <a:endCxn id="449" idx="0"/>
          </p:cNvCxnSpPr>
          <p:nvPr/>
        </p:nvCxnSpPr>
        <p:spPr>
          <a:xfrm flipH="1">
            <a:off x="1513888" y="2422600"/>
            <a:ext cx="1028700" cy="3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39"/>
          <p:cNvCxnSpPr>
            <a:stCxn id="445" idx="2"/>
            <a:endCxn id="450" idx="0"/>
          </p:cNvCxnSpPr>
          <p:nvPr/>
        </p:nvCxnSpPr>
        <p:spPr>
          <a:xfrm>
            <a:off x="2542588" y="2422600"/>
            <a:ext cx="1028700" cy="3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39"/>
          <p:cNvCxnSpPr>
            <a:stCxn id="446" idx="2"/>
            <a:endCxn id="451" idx="0"/>
          </p:cNvCxnSpPr>
          <p:nvPr/>
        </p:nvCxnSpPr>
        <p:spPr>
          <a:xfrm flipH="1">
            <a:off x="5552488" y="2422600"/>
            <a:ext cx="1028700" cy="3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39"/>
          <p:cNvCxnSpPr>
            <a:stCxn id="446" idx="2"/>
            <a:endCxn id="452" idx="0"/>
          </p:cNvCxnSpPr>
          <p:nvPr/>
        </p:nvCxnSpPr>
        <p:spPr>
          <a:xfrm>
            <a:off x="6581188" y="2422600"/>
            <a:ext cx="1028700" cy="3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39"/>
          <p:cNvSpPr/>
          <p:nvPr/>
        </p:nvSpPr>
        <p:spPr>
          <a:xfrm>
            <a:off x="837988" y="3353550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8" name="Google Shape;458;p39"/>
          <p:cNvCxnSpPr>
            <a:stCxn id="449" idx="2"/>
            <a:endCxn id="457" idx="0"/>
          </p:cNvCxnSpPr>
          <p:nvPr/>
        </p:nvCxnSpPr>
        <p:spPr>
          <a:xfrm flipH="1">
            <a:off x="980488" y="3028950"/>
            <a:ext cx="5334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39"/>
          <p:cNvCxnSpPr>
            <a:stCxn id="449" idx="2"/>
            <a:endCxn id="460" idx="0"/>
          </p:cNvCxnSpPr>
          <p:nvPr/>
        </p:nvCxnSpPr>
        <p:spPr>
          <a:xfrm>
            <a:off x="1513888" y="3028950"/>
            <a:ext cx="5334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39"/>
          <p:cNvCxnSpPr>
            <a:stCxn id="450" idx="2"/>
            <a:endCxn id="462" idx="0"/>
          </p:cNvCxnSpPr>
          <p:nvPr/>
        </p:nvCxnSpPr>
        <p:spPr>
          <a:xfrm flipH="1">
            <a:off x="3037888" y="3028950"/>
            <a:ext cx="5334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39"/>
          <p:cNvCxnSpPr>
            <a:stCxn id="450" idx="2"/>
            <a:endCxn id="464" idx="0"/>
          </p:cNvCxnSpPr>
          <p:nvPr/>
        </p:nvCxnSpPr>
        <p:spPr>
          <a:xfrm>
            <a:off x="3571288" y="3028950"/>
            <a:ext cx="5334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39"/>
          <p:cNvCxnSpPr>
            <a:stCxn id="451" idx="2"/>
            <a:endCxn id="466" idx="0"/>
          </p:cNvCxnSpPr>
          <p:nvPr/>
        </p:nvCxnSpPr>
        <p:spPr>
          <a:xfrm flipH="1">
            <a:off x="5019088" y="3028950"/>
            <a:ext cx="5334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39"/>
          <p:cNvCxnSpPr>
            <a:stCxn id="451" idx="2"/>
            <a:endCxn id="468" idx="0"/>
          </p:cNvCxnSpPr>
          <p:nvPr/>
        </p:nvCxnSpPr>
        <p:spPr>
          <a:xfrm>
            <a:off x="5552488" y="3028950"/>
            <a:ext cx="5334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39"/>
          <p:cNvCxnSpPr>
            <a:stCxn id="452" idx="2"/>
            <a:endCxn id="470" idx="0"/>
          </p:cNvCxnSpPr>
          <p:nvPr/>
        </p:nvCxnSpPr>
        <p:spPr>
          <a:xfrm flipH="1">
            <a:off x="7076488" y="3028950"/>
            <a:ext cx="5334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39"/>
          <p:cNvCxnSpPr>
            <a:stCxn id="452" idx="2"/>
            <a:endCxn id="472" idx="0"/>
          </p:cNvCxnSpPr>
          <p:nvPr/>
        </p:nvCxnSpPr>
        <p:spPr>
          <a:xfrm>
            <a:off x="7609888" y="3028950"/>
            <a:ext cx="5334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39"/>
          <p:cNvCxnSpPr>
            <a:stCxn id="457" idx="2"/>
            <a:endCxn id="474" idx="0"/>
          </p:cNvCxnSpPr>
          <p:nvPr/>
        </p:nvCxnSpPr>
        <p:spPr>
          <a:xfrm flipH="1">
            <a:off x="751888" y="3638550"/>
            <a:ext cx="2286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39"/>
          <p:cNvCxnSpPr>
            <a:stCxn id="457" idx="2"/>
            <a:endCxn id="476" idx="0"/>
          </p:cNvCxnSpPr>
          <p:nvPr/>
        </p:nvCxnSpPr>
        <p:spPr>
          <a:xfrm>
            <a:off x="980488" y="3638550"/>
            <a:ext cx="2286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39"/>
          <p:cNvCxnSpPr>
            <a:stCxn id="460" idx="2"/>
            <a:endCxn id="437" idx="0"/>
          </p:cNvCxnSpPr>
          <p:nvPr/>
        </p:nvCxnSpPr>
        <p:spPr>
          <a:xfrm flipH="1">
            <a:off x="1818688" y="3638550"/>
            <a:ext cx="2286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39"/>
          <p:cNvCxnSpPr>
            <a:stCxn id="460" idx="2"/>
            <a:endCxn id="440" idx="0"/>
          </p:cNvCxnSpPr>
          <p:nvPr/>
        </p:nvCxnSpPr>
        <p:spPr>
          <a:xfrm>
            <a:off x="2047288" y="3638550"/>
            <a:ext cx="2286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p39"/>
          <p:cNvSpPr/>
          <p:nvPr/>
        </p:nvSpPr>
        <p:spPr>
          <a:xfrm>
            <a:off x="1904788" y="3353550"/>
            <a:ext cx="285000" cy="285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39"/>
          <p:cNvSpPr/>
          <p:nvPr/>
        </p:nvSpPr>
        <p:spPr>
          <a:xfrm>
            <a:off x="1676188" y="39632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39"/>
          <p:cNvSpPr/>
          <p:nvPr/>
        </p:nvSpPr>
        <p:spPr>
          <a:xfrm>
            <a:off x="2133388" y="3963200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9" name="Google Shape;479;p39"/>
          <p:cNvCxnSpPr>
            <a:stCxn id="462" idx="2"/>
            <a:endCxn id="431" idx="0"/>
          </p:cNvCxnSpPr>
          <p:nvPr/>
        </p:nvCxnSpPr>
        <p:spPr>
          <a:xfrm flipH="1">
            <a:off x="2809288" y="3638550"/>
            <a:ext cx="2286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39"/>
          <p:cNvCxnSpPr>
            <a:stCxn id="462" idx="2"/>
            <a:endCxn id="434" idx="0"/>
          </p:cNvCxnSpPr>
          <p:nvPr/>
        </p:nvCxnSpPr>
        <p:spPr>
          <a:xfrm>
            <a:off x="3037888" y="3638550"/>
            <a:ext cx="2286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39"/>
          <p:cNvCxnSpPr>
            <a:stCxn id="464" idx="2"/>
            <a:endCxn id="425" idx="0"/>
          </p:cNvCxnSpPr>
          <p:nvPr/>
        </p:nvCxnSpPr>
        <p:spPr>
          <a:xfrm flipH="1">
            <a:off x="3876088" y="3638550"/>
            <a:ext cx="2286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39"/>
          <p:cNvCxnSpPr>
            <a:stCxn id="464" idx="2"/>
            <a:endCxn id="428" idx="0"/>
          </p:cNvCxnSpPr>
          <p:nvPr/>
        </p:nvCxnSpPr>
        <p:spPr>
          <a:xfrm>
            <a:off x="4104688" y="3638550"/>
            <a:ext cx="2286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39"/>
          <p:cNvSpPr/>
          <p:nvPr/>
        </p:nvSpPr>
        <p:spPr>
          <a:xfrm>
            <a:off x="2666788" y="3963200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39"/>
          <p:cNvSpPr/>
          <p:nvPr/>
        </p:nvSpPr>
        <p:spPr>
          <a:xfrm>
            <a:off x="3123988" y="3963200"/>
            <a:ext cx="285000" cy="285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39"/>
          <p:cNvSpPr/>
          <p:nvPr/>
        </p:nvSpPr>
        <p:spPr>
          <a:xfrm>
            <a:off x="3733588" y="396325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39"/>
          <p:cNvSpPr/>
          <p:nvPr/>
        </p:nvSpPr>
        <p:spPr>
          <a:xfrm>
            <a:off x="4190788" y="3963250"/>
            <a:ext cx="285000" cy="285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39"/>
          <p:cNvSpPr/>
          <p:nvPr/>
        </p:nvSpPr>
        <p:spPr>
          <a:xfrm>
            <a:off x="2895388" y="335355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39"/>
          <p:cNvSpPr/>
          <p:nvPr/>
        </p:nvSpPr>
        <p:spPr>
          <a:xfrm>
            <a:off x="3962188" y="3353550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3" name="Google Shape;483;p39"/>
          <p:cNvCxnSpPr>
            <a:stCxn id="466" idx="2"/>
            <a:endCxn id="419" idx="0"/>
          </p:cNvCxnSpPr>
          <p:nvPr/>
        </p:nvCxnSpPr>
        <p:spPr>
          <a:xfrm flipH="1">
            <a:off x="4790488" y="3638400"/>
            <a:ext cx="228600" cy="3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39"/>
          <p:cNvCxnSpPr>
            <a:stCxn id="466" idx="2"/>
            <a:endCxn id="422" idx="0"/>
          </p:cNvCxnSpPr>
          <p:nvPr/>
        </p:nvCxnSpPr>
        <p:spPr>
          <a:xfrm>
            <a:off x="5019088" y="3638400"/>
            <a:ext cx="228600" cy="3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39"/>
          <p:cNvCxnSpPr>
            <a:stCxn id="468" idx="2"/>
            <a:endCxn id="413" idx="0"/>
          </p:cNvCxnSpPr>
          <p:nvPr/>
        </p:nvCxnSpPr>
        <p:spPr>
          <a:xfrm flipH="1">
            <a:off x="5857288" y="3638400"/>
            <a:ext cx="228600" cy="3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39"/>
          <p:cNvCxnSpPr>
            <a:stCxn id="468" idx="2"/>
            <a:endCxn id="416" idx="0"/>
          </p:cNvCxnSpPr>
          <p:nvPr/>
        </p:nvCxnSpPr>
        <p:spPr>
          <a:xfrm>
            <a:off x="6085888" y="3638400"/>
            <a:ext cx="228600" cy="3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39"/>
          <p:cNvSpPr/>
          <p:nvPr/>
        </p:nvSpPr>
        <p:spPr>
          <a:xfrm>
            <a:off x="4647988" y="39632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39"/>
          <p:cNvSpPr/>
          <p:nvPr/>
        </p:nvSpPr>
        <p:spPr>
          <a:xfrm>
            <a:off x="5105188" y="3963200"/>
            <a:ext cx="285000" cy="285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39"/>
          <p:cNvSpPr/>
          <p:nvPr/>
        </p:nvSpPr>
        <p:spPr>
          <a:xfrm>
            <a:off x="5714788" y="396325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39"/>
          <p:cNvSpPr/>
          <p:nvPr/>
        </p:nvSpPr>
        <p:spPr>
          <a:xfrm>
            <a:off x="6171988" y="3963250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7" name="Google Shape;487;p39"/>
          <p:cNvCxnSpPr>
            <a:stCxn id="470" idx="2"/>
            <a:endCxn id="407" idx="0"/>
          </p:cNvCxnSpPr>
          <p:nvPr/>
        </p:nvCxnSpPr>
        <p:spPr>
          <a:xfrm flipH="1">
            <a:off x="6847888" y="3638400"/>
            <a:ext cx="228600" cy="3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39"/>
          <p:cNvCxnSpPr>
            <a:stCxn id="470" idx="2"/>
            <a:endCxn id="410" idx="0"/>
          </p:cNvCxnSpPr>
          <p:nvPr/>
        </p:nvCxnSpPr>
        <p:spPr>
          <a:xfrm>
            <a:off x="7076488" y="3638400"/>
            <a:ext cx="228600" cy="3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39"/>
          <p:cNvCxnSpPr>
            <a:stCxn id="472" idx="2"/>
            <a:endCxn id="401" idx="0"/>
          </p:cNvCxnSpPr>
          <p:nvPr/>
        </p:nvCxnSpPr>
        <p:spPr>
          <a:xfrm flipH="1">
            <a:off x="7914688" y="3638400"/>
            <a:ext cx="228600" cy="3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39"/>
          <p:cNvCxnSpPr>
            <a:stCxn id="472" idx="2"/>
            <a:endCxn id="404" idx="0"/>
          </p:cNvCxnSpPr>
          <p:nvPr/>
        </p:nvCxnSpPr>
        <p:spPr>
          <a:xfrm>
            <a:off x="8143288" y="3638400"/>
            <a:ext cx="228600" cy="3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Google Shape;407;p39"/>
          <p:cNvSpPr/>
          <p:nvPr/>
        </p:nvSpPr>
        <p:spPr>
          <a:xfrm>
            <a:off x="6705388" y="3963250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39"/>
          <p:cNvSpPr/>
          <p:nvPr/>
        </p:nvSpPr>
        <p:spPr>
          <a:xfrm>
            <a:off x="7162588" y="3963250"/>
            <a:ext cx="285000" cy="285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7772188" y="3963300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8229388" y="3963300"/>
            <a:ext cx="285000" cy="285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39"/>
          <p:cNvSpPr/>
          <p:nvPr/>
        </p:nvSpPr>
        <p:spPr>
          <a:xfrm>
            <a:off x="4876588" y="3353400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39"/>
          <p:cNvSpPr/>
          <p:nvPr/>
        </p:nvSpPr>
        <p:spPr>
          <a:xfrm>
            <a:off x="5943388" y="3353400"/>
            <a:ext cx="285000" cy="285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39"/>
          <p:cNvSpPr/>
          <p:nvPr/>
        </p:nvSpPr>
        <p:spPr>
          <a:xfrm>
            <a:off x="6933988" y="33534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" name="Google Shape;472;p39"/>
          <p:cNvSpPr/>
          <p:nvPr/>
        </p:nvSpPr>
        <p:spPr>
          <a:xfrm>
            <a:off x="8000788" y="3353400"/>
            <a:ext cx="285000" cy="285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39"/>
          <p:cNvSpPr/>
          <p:nvPr/>
        </p:nvSpPr>
        <p:spPr>
          <a:xfrm>
            <a:off x="2814925" y="1675060"/>
            <a:ext cx="1361500" cy="296700"/>
          </a:xfrm>
          <a:custGeom>
            <a:rect b="b" l="l" r="r" t="t"/>
            <a:pathLst>
              <a:path extrusionOk="0" h="11868" w="54460">
                <a:moveTo>
                  <a:pt x="54460" y="2456"/>
                </a:moveTo>
                <a:cubicBezTo>
                  <a:pt x="49866" y="2120"/>
                  <a:pt x="35971" y="-1130"/>
                  <a:pt x="26894" y="439"/>
                </a:cubicBezTo>
                <a:cubicBezTo>
                  <a:pt x="17817" y="2008"/>
                  <a:pt x="4482" y="9964"/>
                  <a:pt x="0" y="118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92" name="Google Shape;492;p39"/>
          <p:cNvSpPr txBox="1"/>
          <p:nvPr/>
        </p:nvSpPr>
        <p:spPr>
          <a:xfrm>
            <a:off x="2469700" y="1200800"/>
            <a:ext cx="178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edge means, R1 sends the message to R2.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39"/>
          <p:cNvSpPr/>
          <p:nvPr/>
        </p:nvSpPr>
        <p:spPr>
          <a:xfrm>
            <a:off x="1624752" y="2306700"/>
            <a:ext cx="651205" cy="296700"/>
          </a:xfrm>
          <a:custGeom>
            <a:rect b="b" l="l" r="r" t="t"/>
            <a:pathLst>
              <a:path extrusionOk="0" h="11868" w="54460">
                <a:moveTo>
                  <a:pt x="54460" y="2456"/>
                </a:moveTo>
                <a:cubicBezTo>
                  <a:pt x="49866" y="2120"/>
                  <a:pt x="35971" y="-1130"/>
                  <a:pt x="26894" y="439"/>
                </a:cubicBezTo>
                <a:cubicBezTo>
                  <a:pt x="17817" y="2008"/>
                  <a:pt x="4482" y="9964"/>
                  <a:pt x="0" y="118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94" name="Google Shape;494;p39"/>
          <p:cNvSpPr txBox="1"/>
          <p:nvPr/>
        </p:nvSpPr>
        <p:spPr>
          <a:xfrm>
            <a:off x="980500" y="1879425"/>
            <a:ext cx="122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Then, R2 sends it to R1, and so 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5" name="Google Shape;495;p39"/>
          <p:cNvCxnSpPr/>
          <p:nvPr/>
        </p:nvCxnSpPr>
        <p:spPr>
          <a:xfrm flipH="1">
            <a:off x="664888" y="424815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39"/>
          <p:cNvCxnSpPr>
            <a:stCxn id="474" idx="2"/>
          </p:cNvCxnSpPr>
          <p:nvPr/>
        </p:nvCxnSpPr>
        <p:spPr>
          <a:xfrm>
            <a:off x="751888" y="424815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" name="Google Shape;474;p39"/>
          <p:cNvSpPr/>
          <p:nvPr/>
        </p:nvSpPr>
        <p:spPr>
          <a:xfrm>
            <a:off x="609388" y="396315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7" name="Google Shape;497;p39"/>
          <p:cNvCxnSpPr>
            <a:stCxn id="476" idx="2"/>
          </p:cNvCxnSpPr>
          <p:nvPr/>
        </p:nvCxnSpPr>
        <p:spPr>
          <a:xfrm flipH="1">
            <a:off x="1122088" y="424815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39"/>
          <p:cNvCxnSpPr>
            <a:stCxn id="476" idx="2"/>
          </p:cNvCxnSpPr>
          <p:nvPr/>
        </p:nvCxnSpPr>
        <p:spPr>
          <a:xfrm>
            <a:off x="1209088" y="424815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39"/>
          <p:cNvSpPr/>
          <p:nvPr/>
        </p:nvSpPr>
        <p:spPr>
          <a:xfrm>
            <a:off x="1066588" y="3963150"/>
            <a:ext cx="285000" cy="285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Avoiding Infinite Flooding</a:t>
            </a:r>
            <a:endParaRPr/>
          </a:p>
        </p:txBody>
      </p:sp>
      <p:sp>
        <p:nvSpPr>
          <p:cNvPr id="504" name="Google Shape;504;p40"/>
          <p:cNvSpPr txBox="1"/>
          <p:nvPr>
            <p:ph idx="1" type="body"/>
          </p:nvPr>
        </p:nvSpPr>
        <p:spPr>
          <a:xfrm>
            <a:off x="107050" y="402200"/>
            <a:ext cx="8909700" cy="27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Problem: Naive solution (send to all neighbors) causes amplification.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Solution: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local information (about yourself) changes, send it to all neighbors.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you receive a packet from a neighbor, send it to all neighbors...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...unless you've already seen the packet before.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identify packets you've seen before, add a </a:t>
            </a:r>
            <a:r>
              <a:rPr lang="en"/>
              <a:t>timestamp.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 some other unique identifier, e.g. strictly increasing sequence numbers.</a:t>
            </a:r>
            <a:endParaRPr/>
          </a:p>
        </p:txBody>
      </p:sp>
      <p:cxnSp>
        <p:nvCxnSpPr>
          <p:cNvPr id="505" name="Google Shape;505;p40"/>
          <p:cNvCxnSpPr>
            <a:stCxn id="506" idx="3"/>
            <a:endCxn id="507" idx="1"/>
          </p:cNvCxnSpPr>
          <p:nvPr/>
        </p:nvCxnSpPr>
        <p:spPr>
          <a:xfrm>
            <a:off x="3438238" y="4781550"/>
            <a:ext cx="21534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40"/>
          <p:cNvCxnSpPr>
            <a:stCxn id="506" idx="0"/>
            <a:endCxn id="509" idx="1"/>
          </p:cNvCxnSpPr>
          <p:nvPr/>
        </p:nvCxnSpPr>
        <p:spPr>
          <a:xfrm flipH="1" rot="10800000">
            <a:off x="3295738" y="3562350"/>
            <a:ext cx="1076700" cy="1076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40"/>
          <p:cNvCxnSpPr>
            <a:stCxn id="509" idx="3"/>
            <a:endCxn id="507" idx="0"/>
          </p:cNvCxnSpPr>
          <p:nvPr/>
        </p:nvCxnSpPr>
        <p:spPr>
          <a:xfrm>
            <a:off x="4657438" y="3562350"/>
            <a:ext cx="1076700" cy="1076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40"/>
          <p:cNvCxnSpPr/>
          <p:nvPr/>
        </p:nvCxnSpPr>
        <p:spPr>
          <a:xfrm>
            <a:off x="3653503" y="4888476"/>
            <a:ext cx="1722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2" name="Google Shape;512;p40"/>
          <p:cNvCxnSpPr/>
          <p:nvPr/>
        </p:nvCxnSpPr>
        <p:spPr>
          <a:xfrm flipH="1">
            <a:off x="3243503" y="34198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3" name="Google Shape;513;p40"/>
          <p:cNvCxnSpPr/>
          <p:nvPr/>
        </p:nvCxnSpPr>
        <p:spPr>
          <a:xfrm>
            <a:off x="4743845" y="34198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4" name="Google Shape;514;p40"/>
          <p:cNvCxnSpPr/>
          <p:nvPr/>
        </p:nvCxnSpPr>
        <p:spPr>
          <a:xfrm flipH="1">
            <a:off x="3167303" y="33436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15" name="Google Shape;515;p40"/>
          <p:cNvCxnSpPr/>
          <p:nvPr/>
        </p:nvCxnSpPr>
        <p:spPr>
          <a:xfrm>
            <a:off x="3653503" y="4994441"/>
            <a:ext cx="1722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16" name="Google Shape;516;p40"/>
          <p:cNvCxnSpPr/>
          <p:nvPr/>
        </p:nvCxnSpPr>
        <p:spPr>
          <a:xfrm>
            <a:off x="4820045" y="33436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17" name="Google Shape;517;p40"/>
          <p:cNvSpPr txBox="1"/>
          <p:nvPr/>
        </p:nvSpPr>
        <p:spPr>
          <a:xfrm>
            <a:off x="4167100" y="3144200"/>
            <a:ext cx="789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✓ Seen it.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40"/>
          <p:cNvSpPr txBox="1"/>
          <p:nvPr/>
        </p:nvSpPr>
        <p:spPr>
          <a:xfrm>
            <a:off x="2282550" y="4673850"/>
            <a:ext cx="789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✓ Seen it.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" name="Google Shape;519;p40"/>
          <p:cNvSpPr txBox="1"/>
          <p:nvPr/>
        </p:nvSpPr>
        <p:spPr>
          <a:xfrm>
            <a:off x="5957750" y="4673850"/>
            <a:ext cx="789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✓ Seen it.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40"/>
          <p:cNvSpPr/>
          <p:nvPr/>
        </p:nvSpPr>
        <p:spPr>
          <a:xfrm>
            <a:off x="4372438" y="3419850"/>
            <a:ext cx="285000" cy="28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40"/>
          <p:cNvSpPr/>
          <p:nvPr/>
        </p:nvSpPr>
        <p:spPr>
          <a:xfrm>
            <a:off x="3153238" y="4639050"/>
            <a:ext cx="285000" cy="28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40"/>
          <p:cNvSpPr/>
          <p:nvPr/>
        </p:nvSpPr>
        <p:spPr>
          <a:xfrm>
            <a:off x="5591638" y="4639050"/>
            <a:ext cx="285000" cy="28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Ensuring Reliability</a:t>
            </a:r>
            <a:endParaRPr/>
          </a:p>
        </p:txBody>
      </p:sp>
      <p:sp>
        <p:nvSpPr>
          <p:cNvPr id="525" name="Google Shape;525;p41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network is still best-effort. Updates could get dropped.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Recall: We need all routers to agree on topology, or else paths might be invalid.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Solution: Periodically re-send the update.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Ensuring Convergence</a:t>
            </a:r>
            <a:endParaRPr/>
          </a:p>
        </p:txBody>
      </p:sp>
      <p:sp>
        <p:nvSpPr>
          <p:cNvPr id="531" name="Google Shape;531;p42"/>
          <p:cNvSpPr txBox="1"/>
          <p:nvPr>
            <p:ph idx="1" type="body"/>
          </p:nvPr>
        </p:nvSpPr>
        <p:spPr>
          <a:xfrm>
            <a:off x="107050" y="402200"/>
            <a:ext cx="8909700" cy="23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network could change. What happens if a link goes down?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 for routers to detect the failure.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 to flood new information.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 to recompute paths.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While waiting for convergence, the routing state might be invalid.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Dead ends and loops. Packets using longer routes.</a:t>
            </a:r>
            <a:endParaRPr/>
          </a:p>
        </p:txBody>
      </p:sp>
      <p:cxnSp>
        <p:nvCxnSpPr>
          <p:cNvPr id="532" name="Google Shape;532;p42"/>
          <p:cNvCxnSpPr>
            <a:stCxn id="533" idx="2"/>
            <a:endCxn id="534" idx="1"/>
          </p:cNvCxnSpPr>
          <p:nvPr/>
        </p:nvCxnSpPr>
        <p:spPr>
          <a:xfrm>
            <a:off x="1901188" y="3692900"/>
            <a:ext cx="467100" cy="314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42"/>
          <p:cNvCxnSpPr>
            <a:stCxn id="536" idx="2"/>
            <a:endCxn id="534" idx="3"/>
          </p:cNvCxnSpPr>
          <p:nvPr/>
        </p:nvCxnSpPr>
        <p:spPr>
          <a:xfrm flipH="1">
            <a:off x="2653288" y="3692900"/>
            <a:ext cx="467100" cy="314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37" name="Google Shape;537;p42"/>
          <p:cNvCxnSpPr>
            <a:stCxn id="538" idx="3"/>
            <a:endCxn id="533" idx="0"/>
          </p:cNvCxnSpPr>
          <p:nvPr/>
        </p:nvCxnSpPr>
        <p:spPr>
          <a:xfrm flipH="1">
            <a:off x="1901237" y="3117750"/>
            <a:ext cx="508800" cy="290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42"/>
          <p:cNvCxnSpPr>
            <a:stCxn id="538" idx="5"/>
            <a:endCxn id="536" idx="0"/>
          </p:cNvCxnSpPr>
          <p:nvPr/>
        </p:nvCxnSpPr>
        <p:spPr>
          <a:xfrm>
            <a:off x="2611563" y="3117750"/>
            <a:ext cx="508800" cy="290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42"/>
          <p:cNvCxnSpPr>
            <a:stCxn id="541" idx="2"/>
            <a:endCxn id="542" idx="1"/>
          </p:cNvCxnSpPr>
          <p:nvPr/>
        </p:nvCxnSpPr>
        <p:spPr>
          <a:xfrm>
            <a:off x="5686563" y="3692900"/>
            <a:ext cx="467100" cy="314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42"/>
          <p:cNvCxnSpPr>
            <a:stCxn id="544" idx="2"/>
            <a:endCxn id="542" idx="3"/>
          </p:cNvCxnSpPr>
          <p:nvPr/>
        </p:nvCxnSpPr>
        <p:spPr>
          <a:xfrm flipH="1">
            <a:off x="6438663" y="3692900"/>
            <a:ext cx="467100" cy="314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5" name="Google Shape;545;p42"/>
          <p:cNvCxnSpPr>
            <a:stCxn id="546" idx="3"/>
            <a:endCxn id="541" idx="0"/>
          </p:cNvCxnSpPr>
          <p:nvPr/>
        </p:nvCxnSpPr>
        <p:spPr>
          <a:xfrm flipH="1">
            <a:off x="5686612" y="3117750"/>
            <a:ext cx="508800" cy="290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42"/>
          <p:cNvCxnSpPr>
            <a:stCxn id="546" idx="5"/>
            <a:endCxn id="544" idx="0"/>
          </p:cNvCxnSpPr>
          <p:nvPr/>
        </p:nvCxnSpPr>
        <p:spPr>
          <a:xfrm>
            <a:off x="6396938" y="3117750"/>
            <a:ext cx="508800" cy="2901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48" name="Google Shape;548;p42"/>
          <p:cNvSpPr txBox="1"/>
          <p:nvPr/>
        </p:nvSpPr>
        <p:spPr>
          <a:xfrm>
            <a:off x="1084750" y="4361900"/>
            <a:ext cx="285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Link is down, but R1 doesn't know!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R1 forwards to R3.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42"/>
          <p:cNvSpPr txBox="1"/>
          <p:nvPr/>
        </p:nvSpPr>
        <p:spPr>
          <a:xfrm>
            <a:off x="4870125" y="4361900"/>
            <a:ext cx="285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R3 knows about the link failure!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R3 forwards to R1.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1" name="Google Shape;541;p42"/>
          <p:cNvSpPr/>
          <p:nvPr/>
        </p:nvSpPr>
        <p:spPr>
          <a:xfrm>
            <a:off x="5544063" y="34079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42"/>
          <p:cNvSpPr/>
          <p:nvPr/>
        </p:nvSpPr>
        <p:spPr>
          <a:xfrm>
            <a:off x="6153663" y="38651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42"/>
          <p:cNvSpPr/>
          <p:nvPr/>
        </p:nvSpPr>
        <p:spPr>
          <a:xfrm>
            <a:off x="6763263" y="34079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42"/>
          <p:cNvSpPr/>
          <p:nvPr/>
        </p:nvSpPr>
        <p:spPr>
          <a:xfrm>
            <a:off x="6153675" y="2874488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42"/>
          <p:cNvSpPr/>
          <p:nvPr/>
        </p:nvSpPr>
        <p:spPr>
          <a:xfrm>
            <a:off x="1758688" y="34079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42"/>
          <p:cNvSpPr/>
          <p:nvPr/>
        </p:nvSpPr>
        <p:spPr>
          <a:xfrm>
            <a:off x="2368288" y="38651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42"/>
          <p:cNvSpPr/>
          <p:nvPr/>
        </p:nvSpPr>
        <p:spPr>
          <a:xfrm>
            <a:off x="2368300" y="2874488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42"/>
          <p:cNvSpPr/>
          <p:nvPr/>
        </p:nvSpPr>
        <p:spPr>
          <a:xfrm>
            <a:off x="2977888" y="34079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Link-State Protocols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Computing Paths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Learning Graph Topology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IP Addressing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Hierarchical Addressing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Assigning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Writing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Aggregating Routes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IPv6 Changes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51" name="Google Shape;151;p25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Link-State Protocols</a:t>
            </a:r>
            <a:endParaRPr/>
          </a:p>
        </p:txBody>
      </p:sp>
      <p:sp>
        <p:nvSpPr>
          <p:cNvPr id="152" name="Google Shape;152;p2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X, CS 168, Fall 2024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3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Link-State vs. Distance-Vector</a:t>
            </a:r>
            <a:endParaRPr/>
          </a:p>
        </p:txBody>
      </p:sp>
      <p:sp>
        <p:nvSpPr>
          <p:cNvPr id="555" name="Google Shape;555;p43"/>
          <p:cNvSpPr txBox="1"/>
          <p:nvPr>
            <p:ph idx="1" type="body"/>
          </p:nvPr>
        </p:nvSpPr>
        <p:spPr>
          <a:xfrm>
            <a:off x="107050" y="402200"/>
            <a:ext cx="8909700" cy="46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Link-state is relatively simple. </a:t>
            </a:r>
            <a:r>
              <a:rPr lang="en"/>
              <a:t>All the complexity is in the details!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floods link/destination information.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has a global map of the network.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independently computes next-hops.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might we want to use link-state over distance-vector?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Link-state gives routers more control over the path they choose.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Distance-vector: We have to trust what our neighbor says, and we don't know the path they're using.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Link-state might be better at converging.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Distance-vector: Wait for neighbor to recompute and re-</a:t>
            </a:r>
            <a:r>
              <a:rPr lang="en"/>
              <a:t>advertise</a:t>
            </a:r>
            <a:r>
              <a:rPr lang="en"/>
              <a:t> path.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Link-state: Flood information before recomputing.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Real networks often use a combination of path/distance-vector and link-state.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Link-State Protocols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Overview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Computing Paths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Learning Graph Topology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IP Addressing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Hierarchical Addressing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Assigning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Writing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Aggregating Routes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IPv6 Changes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561" name="Google Shape;561;p44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Addressing</a:t>
            </a:r>
            <a:endParaRPr/>
          </a:p>
        </p:txBody>
      </p:sp>
      <p:sp>
        <p:nvSpPr>
          <p:cNvPr id="562" name="Google Shape;562;p44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X, CS 168, Fall 2024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Routing</a:t>
            </a:r>
            <a:endParaRPr/>
          </a:p>
        </p:txBody>
      </p:sp>
      <p:sp>
        <p:nvSpPr>
          <p:cNvPr id="568" name="Google Shape;568;p45"/>
          <p:cNvSpPr txBox="1"/>
          <p:nvPr>
            <p:ph idx="1" type="body"/>
          </p:nvPr>
        </p:nvSpPr>
        <p:spPr>
          <a:xfrm>
            <a:off x="107050" y="402200"/>
            <a:ext cx="8909700" cy="20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Can we really scale routing and forwarding to every host on the Internet?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Distance-vector: How many routing calculations does each router do?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Link-state: Can we really store the entire network graph in every router?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long does it take to re-converge?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secret to scaling routing is how we do addressing.</a:t>
            </a:r>
            <a:endParaRPr/>
          </a:p>
        </p:txBody>
      </p:sp>
      <p:graphicFrame>
        <p:nvGraphicFramePr>
          <p:cNvPr id="569" name="Google Shape;569;p45"/>
          <p:cNvGraphicFramePr/>
          <p:nvPr/>
        </p:nvGraphicFramePr>
        <p:xfrm>
          <a:off x="3502657" y="249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{33B4F4F4-7802-4C7A-9403-79FBB97205F2}</a:tableStyleId>
              </a:tblPr>
              <a:tblGrid>
                <a:gridCol w="987600"/>
                <a:gridCol w="90110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R3's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</a:tbl>
          </a:graphicData>
        </a:graphic>
      </p:graphicFrame>
      <p:cxnSp>
        <p:nvCxnSpPr>
          <p:cNvPr id="570" name="Google Shape;570;p45"/>
          <p:cNvCxnSpPr/>
          <p:nvPr/>
        </p:nvCxnSpPr>
        <p:spPr>
          <a:xfrm flipH="1">
            <a:off x="5450300" y="3875225"/>
            <a:ext cx="617700" cy="165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1" name="Google Shape;571;p45"/>
          <p:cNvSpPr txBox="1"/>
          <p:nvPr/>
        </p:nvSpPr>
        <p:spPr>
          <a:xfrm>
            <a:off x="6144200" y="3775325"/>
            <a:ext cx="17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One entry for every possible destination.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72" name="Google Shape;572;p45"/>
          <p:cNvCxnSpPr/>
          <p:nvPr/>
        </p:nvCxnSpPr>
        <p:spPr>
          <a:xfrm>
            <a:off x="2865900" y="2890696"/>
            <a:ext cx="608400" cy="162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45"/>
          <p:cNvSpPr txBox="1"/>
          <p:nvPr/>
        </p:nvSpPr>
        <p:spPr>
          <a:xfrm>
            <a:off x="1271400" y="2507775"/>
            <a:ext cx="1594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The trick: Use more informative names than A, B, C, D for destinations.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4" name="Google Shape;574;p45"/>
          <p:cNvSpPr txBox="1"/>
          <p:nvPr/>
        </p:nvSpPr>
        <p:spPr>
          <a:xfrm>
            <a:off x="156700" y="4535600"/>
            <a:ext cx="39882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Disclaimer: Today is about IP (Layer 3) addresses. Other layers use different addressing systems.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6"/>
          <p:cNvSpPr/>
          <p:nvPr/>
        </p:nvSpPr>
        <p:spPr>
          <a:xfrm>
            <a:off x="2728625" y="3788050"/>
            <a:ext cx="3365100" cy="12177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80" name="Google Shape;580;p46"/>
          <p:cNvCxnSpPr>
            <a:stCxn id="581" idx="0"/>
            <a:endCxn id="582" idx="2"/>
          </p:cNvCxnSpPr>
          <p:nvPr/>
        </p:nvCxnSpPr>
        <p:spPr>
          <a:xfrm flipH="1" rot="10800000">
            <a:off x="41595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46"/>
          <p:cNvCxnSpPr>
            <a:stCxn id="584" idx="0"/>
            <a:endCxn id="582" idx="2"/>
          </p:cNvCxnSpPr>
          <p:nvPr/>
        </p:nvCxnSpPr>
        <p:spPr>
          <a:xfrm rot="10800000">
            <a:off x="43881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46"/>
          <p:cNvCxnSpPr>
            <a:stCxn id="586" idx="0"/>
            <a:endCxn id="587" idx="2"/>
          </p:cNvCxnSpPr>
          <p:nvPr/>
        </p:nvCxnSpPr>
        <p:spPr>
          <a:xfrm flipH="1" rot="10800000">
            <a:off x="50739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8" name="Google Shape;588;p46"/>
          <p:cNvCxnSpPr>
            <a:stCxn id="589" idx="0"/>
            <a:endCxn id="587" idx="2"/>
          </p:cNvCxnSpPr>
          <p:nvPr/>
        </p:nvCxnSpPr>
        <p:spPr>
          <a:xfrm rot="10800000">
            <a:off x="53025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46"/>
          <p:cNvCxnSpPr>
            <a:stCxn id="591" idx="0"/>
            <a:endCxn id="592" idx="2"/>
          </p:cNvCxnSpPr>
          <p:nvPr/>
        </p:nvCxnSpPr>
        <p:spPr>
          <a:xfrm flipH="1" rot="10800000">
            <a:off x="32451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46"/>
          <p:cNvCxnSpPr>
            <a:stCxn id="594" idx="0"/>
            <a:endCxn id="592" idx="2"/>
          </p:cNvCxnSpPr>
          <p:nvPr/>
        </p:nvCxnSpPr>
        <p:spPr>
          <a:xfrm rot="10800000">
            <a:off x="34737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5" name="Google Shape;595;p46"/>
          <p:cNvSpPr/>
          <p:nvPr/>
        </p:nvSpPr>
        <p:spPr>
          <a:xfrm>
            <a:off x="6236588" y="2800750"/>
            <a:ext cx="2236200" cy="14475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6" name="Google Shape;596;p46"/>
          <p:cNvSpPr/>
          <p:nvPr/>
        </p:nvSpPr>
        <p:spPr>
          <a:xfrm>
            <a:off x="3553088" y="2131606"/>
            <a:ext cx="2184600" cy="1329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7" name="Google Shape;597;p46"/>
          <p:cNvSpPr/>
          <p:nvPr/>
        </p:nvSpPr>
        <p:spPr>
          <a:xfrm>
            <a:off x="671213" y="2284525"/>
            <a:ext cx="2057400" cy="2406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8" name="Google Shape;598;p4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Addressing – Conceptual</a:t>
            </a:r>
            <a:endParaRPr/>
          </a:p>
        </p:txBody>
      </p:sp>
      <p:sp>
        <p:nvSpPr>
          <p:cNvPr id="599" name="Google Shape;599;p46"/>
          <p:cNvSpPr txBox="1"/>
          <p:nvPr>
            <p:ph idx="1" type="body"/>
          </p:nvPr>
        </p:nvSpPr>
        <p:spPr>
          <a:xfrm>
            <a:off x="107050" y="402200"/>
            <a:ext cx="8909700" cy="13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Recall: The Internet is a network of networks.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Leads naturally to a hierarchy of addresses.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network gets a number. Then, each host gets a number inside the network.</a:t>
            </a:r>
            <a:endParaRPr/>
          </a:p>
        </p:txBody>
      </p:sp>
      <p:cxnSp>
        <p:nvCxnSpPr>
          <p:cNvPr id="600" name="Google Shape;600;p46"/>
          <p:cNvCxnSpPr>
            <a:stCxn id="601" idx="6"/>
            <a:endCxn id="602" idx="1"/>
          </p:cNvCxnSpPr>
          <p:nvPr/>
        </p:nvCxnSpPr>
        <p:spPr>
          <a:xfrm>
            <a:off x="1091888" y="3328150"/>
            <a:ext cx="2196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" name="Google Shape;602;p46"/>
          <p:cNvSpPr/>
          <p:nvPr/>
        </p:nvSpPr>
        <p:spPr>
          <a:xfrm>
            <a:off x="1311338" y="3477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3" name="Google Shape;603;p46"/>
          <p:cNvCxnSpPr>
            <a:stCxn id="604" idx="6"/>
            <a:endCxn id="602" idx="1"/>
          </p:cNvCxnSpPr>
          <p:nvPr/>
        </p:nvCxnSpPr>
        <p:spPr>
          <a:xfrm flipH="1" rot="10800000">
            <a:off x="1091888" y="3556750"/>
            <a:ext cx="2196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46"/>
          <p:cNvSpPr/>
          <p:nvPr/>
        </p:nvSpPr>
        <p:spPr>
          <a:xfrm>
            <a:off x="1692338" y="3477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6" name="Google Shape;606;p46"/>
          <p:cNvCxnSpPr>
            <a:stCxn id="602" idx="3"/>
            <a:endCxn id="605" idx="1"/>
          </p:cNvCxnSpPr>
          <p:nvPr/>
        </p:nvCxnSpPr>
        <p:spPr>
          <a:xfrm>
            <a:off x="1470038" y="3556750"/>
            <a:ext cx="22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7" name="Google Shape;607;p46"/>
          <p:cNvSpPr/>
          <p:nvPr/>
        </p:nvSpPr>
        <p:spPr>
          <a:xfrm>
            <a:off x="2073338" y="3477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8" name="Google Shape;608;p46"/>
          <p:cNvCxnSpPr>
            <a:stCxn id="605" idx="3"/>
            <a:endCxn id="607" idx="1"/>
          </p:cNvCxnSpPr>
          <p:nvPr/>
        </p:nvCxnSpPr>
        <p:spPr>
          <a:xfrm>
            <a:off x="1851038" y="3556750"/>
            <a:ext cx="22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46"/>
          <p:cNvSpPr/>
          <p:nvPr/>
        </p:nvSpPr>
        <p:spPr>
          <a:xfrm>
            <a:off x="1692338" y="3858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0" name="Google Shape;610;p46"/>
          <p:cNvCxnSpPr>
            <a:stCxn id="609" idx="0"/>
            <a:endCxn id="605" idx="2"/>
          </p:cNvCxnSpPr>
          <p:nvPr/>
        </p:nvCxnSpPr>
        <p:spPr>
          <a:xfrm rot="10800000">
            <a:off x="1771688" y="3636100"/>
            <a:ext cx="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46"/>
          <p:cNvSpPr/>
          <p:nvPr/>
        </p:nvSpPr>
        <p:spPr>
          <a:xfrm>
            <a:off x="1692338" y="3096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2" name="Google Shape;612;p46"/>
          <p:cNvCxnSpPr>
            <a:stCxn id="605" idx="0"/>
            <a:endCxn id="611" idx="2"/>
          </p:cNvCxnSpPr>
          <p:nvPr/>
        </p:nvCxnSpPr>
        <p:spPr>
          <a:xfrm rot="10800000">
            <a:off x="1771688" y="3255100"/>
            <a:ext cx="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46"/>
          <p:cNvCxnSpPr>
            <a:stCxn id="614" idx="4"/>
            <a:endCxn id="611" idx="0"/>
          </p:cNvCxnSpPr>
          <p:nvPr/>
        </p:nvCxnSpPr>
        <p:spPr>
          <a:xfrm>
            <a:off x="1390688" y="2800750"/>
            <a:ext cx="3810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46"/>
          <p:cNvCxnSpPr>
            <a:stCxn id="616" idx="4"/>
            <a:endCxn id="611" idx="0"/>
          </p:cNvCxnSpPr>
          <p:nvPr/>
        </p:nvCxnSpPr>
        <p:spPr>
          <a:xfrm>
            <a:off x="1771688" y="2800750"/>
            <a:ext cx="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46"/>
          <p:cNvCxnSpPr>
            <a:stCxn id="618" idx="4"/>
            <a:endCxn id="611" idx="0"/>
          </p:cNvCxnSpPr>
          <p:nvPr/>
        </p:nvCxnSpPr>
        <p:spPr>
          <a:xfrm flipH="1">
            <a:off x="1771688" y="2800750"/>
            <a:ext cx="3810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9" name="Google Shape;619;p46"/>
          <p:cNvSpPr/>
          <p:nvPr/>
        </p:nvSpPr>
        <p:spPr>
          <a:xfrm>
            <a:off x="2530538" y="3477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0" name="Google Shape;620;p46"/>
          <p:cNvCxnSpPr>
            <a:stCxn id="607" idx="3"/>
            <a:endCxn id="619" idx="1"/>
          </p:cNvCxnSpPr>
          <p:nvPr/>
        </p:nvCxnSpPr>
        <p:spPr>
          <a:xfrm>
            <a:off x="2232038" y="3556750"/>
            <a:ext cx="29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1" name="Google Shape;621;p46"/>
          <p:cNvCxnSpPr>
            <a:stCxn id="611" idx="3"/>
            <a:endCxn id="619" idx="1"/>
          </p:cNvCxnSpPr>
          <p:nvPr/>
        </p:nvCxnSpPr>
        <p:spPr>
          <a:xfrm>
            <a:off x="1851038" y="3175750"/>
            <a:ext cx="679500" cy="3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" name="Google Shape;622;p46"/>
          <p:cNvCxnSpPr>
            <a:stCxn id="609" idx="3"/>
            <a:endCxn id="607" idx="2"/>
          </p:cNvCxnSpPr>
          <p:nvPr/>
        </p:nvCxnSpPr>
        <p:spPr>
          <a:xfrm flipH="1" rot="10800000">
            <a:off x="1851038" y="3636250"/>
            <a:ext cx="301800" cy="3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46"/>
          <p:cNvCxnSpPr>
            <a:stCxn id="624" idx="0"/>
            <a:endCxn id="609" idx="2"/>
          </p:cNvCxnSpPr>
          <p:nvPr/>
        </p:nvCxnSpPr>
        <p:spPr>
          <a:xfrm flipH="1" rot="10800000">
            <a:off x="1543088" y="4017250"/>
            <a:ext cx="2286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46"/>
          <p:cNvCxnSpPr>
            <a:stCxn id="626" idx="0"/>
            <a:endCxn id="609" idx="2"/>
          </p:cNvCxnSpPr>
          <p:nvPr/>
        </p:nvCxnSpPr>
        <p:spPr>
          <a:xfrm rot="10800000">
            <a:off x="1771688" y="4017250"/>
            <a:ext cx="2286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46"/>
          <p:cNvSpPr/>
          <p:nvPr/>
        </p:nvSpPr>
        <p:spPr>
          <a:xfrm>
            <a:off x="3622988" y="2718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8" name="Google Shape;628;p46"/>
          <p:cNvSpPr/>
          <p:nvPr/>
        </p:nvSpPr>
        <p:spPr>
          <a:xfrm>
            <a:off x="4080188" y="2718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9" name="Google Shape;629;p46"/>
          <p:cNvSpPr/>
          <p:nvPr/>
        </p:nvSpPr>
        <p:spPr>
          <a:xfrm>
            <a:off x="4080188" y="22609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0" name="Google Shape;630;p46"/>
          <p:cNvCxnSpPr>
            <a:stCxn id="627" idx="3"/>
            <a:endCxn id="628" idx="1"/>
          </p:cNvCxnSpPr>
          <p:nvPr/>
        </p:nvCxnSpPr>
        <p:spPr>
          <a:xfrm>
            <a:off x="3781688" y="2797450"/>
            <a:ext cx="29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46"/>
          <p:cNvCxnSpPr>
            <a:stCxn id="628" idx="0"/>
            <a:endCxn id="629" idx="2"/>
          </p:cNvCxnSpPr>
          <p:nvPr/>
        </p:nvCxnSpPr>
        <p:spPr>
          <a:xfrm rot="10800000">
            <a:off x="4159538" y="2419600"/>
            <a:ext cx="0" cy="2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46"/>
          <p:cNvSpPr/>
          <p:nvPr/>
        </p:nvSpPr>
        <p:spPr>
          <a:xfrm>
            <a:off x="4537388" y="28705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3" name="Google Shape;633;p46"/>
          <p:cNvCxnSpPr>
            <a:stCxn id="634" idx="0"/>
            <a:endCxn id="628" idx="2"/>
          </p:cNvCxnSpPr>
          <p:nvPr/>
        </p:nvCxnSpPr>
        <p:spPr>
          <a:xfrm rot="10800000">
            <a:off x="4159538" y="2876950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46"/>
          <p:cNvCxnSpPr>
            <a:stCxn id="628" idx="3"/>
            <a:endCxn id="632" idx="1"/>
          </p:cNvCxnSpPr>
          <p:nvPr/>
        </p:nvCxnSpPr>
        <p:spPr>
          <a:xfrm>
            <a:off x="4238888" y="2797450"/>
            <a:ext cx="298500" cy="1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46"/>
          <p:cNvCxnSpPr>
            <a:stCxn id="629" idx="3"/>
            <a:endCxn id="637" idx="1"/>
          </p:cNvCxnSpPr>
          <p:nvPr/>
        </p:nvCxnSpPr>
        <p:spPr>
          <a:xfrm>
            <a:off x="4238888" y="2340250"/>
            <a:ext cx="527100" cy="1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46"/>
          <p:cNvSpPr/>
          <p:nvPr/>
        </p:nvSpPr>
        <p:spPr>
          <a:xfrm>
            <a:off x="4765988" y="24133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8" name="Google Shape;638;p46"/>
          <p:cNvCxnSpPr>
            <a:stCxn id="632" idx="0"/>
            <a:endCxn id="637" idx="2"/>
          </p:cNvCxnSpPr>
          <p:nvPr/>
        </p:nvCxnSpPr>
        <p:spPr>
          <a:xfrm flipH="1" rot="10800000">
            <a:off x="4616738" y="2572000"/>
            <a:ext cx="228600" cy="2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46"/>
          <p:cNvCxnSpPr>
            <a:stCxn id="632" idx="3"/>
            <a:endCxn id="640" idx="2"/>
          </p:cNvCxnSpPr>
          <p:nvPr/>
        </p:nvCxnSpPr>
        <p:spPr>
          <a:xfrm>
            <a:off x="4696088" y="2949850"/>
            <a:ext cx="21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1" name="Google Shape;641;p46"/>
          <p:cNvSpPr/>
          <p:nvPr/>
        </p:nvSpPr>
        <p:spPr>
          <a:xfrm>
            <a:off x="5527988" y="2718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2" name="Google Shape;642;p46"/>
          <p:cNvCxnSpPr>
            <a:stCxn id="637" idx="3"/>
            <a:endCxn id="641" idx="1"/>
          </p:cNvCxnSpPr>
          <p:nvPr/>
        </p:nvCxnSpPr>
        <p:spPr>
          <a:xfrm>
            <a:off x="4924688" y="2492650"/>
            <a:ext cx="6033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3" name="Google Shape;643;p46"/>
          <p:cNvSpPr/>
          <p:nvPr/>
        </p:nvSpPr>
        <p:spPr>
          <a:xfrm>
            <a:off x="4689788" y="32515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4" name="Google Shape;644;p46"/>
          <p:cNvCxnSpPr>
            <a:stCxn id="643" idx="0"/>
            <a:endCxn id="632" idx="2"/>
          </p:cNvCxnSpPr>
          <p:nvPr/>
        </p:nvCxnSpPr>
        <p:spPr>
          <a:xfrm rot="10800000">
            <a:off x="4616738" y="3029200"/>
            <a:ext cx="15240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46"/>
          <p:cNvCxnSpPr>
            <a:stCxn id="619" idx="3"/>
            <a:endCxn id="627" idx="1"/>
          </p:cNvCxnSpPr>
          <p:nvPr/>
        </p:nvCxnSpPr>
        <p:spPr>
          <a:xfrm flipH="1" rot="10800000">
            <a:off x="2689238" y="2797450"/>
            <a:ext cx="933900" cy="7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6" name="Google Shape;646;p46"/>
          <p:cNvSpPr/>
          <p:nvPr/>
        </p:nvSpPr>
        <p:spPr>
          <a:xfrm>
            <a:off x="4765988" y="386755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7" name="Google Shape;647;p46"/>
          <p:cNvSpPr/>
          <p:nvPr/>
        </p:nvSpPr>
        <p:spPr>
          <a:xfrm>
            <a:off x="3851588" y="386755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" name="Google Shape;592;p46"/>
          <p:cNvSpPr/>
          <p:nvPr/>
        </p:nvSpPr>
        <p:spPr>
          <a:xfrm>
            <a:off x="3394388" y="41659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2" name="Google Shape;582;p46"/>
          <p:cNvSpPr/>
          <p:nvPr/>
        </p:nvSpPr>
        <p:spPr>
          <a:xfrm>
            <a:off x="4308788" y="41659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7" name="Google Shape;587;p46"/>
          <p:cNvSpPr/>
          <p:nvPr/>
        </p:nvSpPr>
        <p:spPr>
          <a:xfrm>
            <a:off x="5223188" y="41659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46"/>
          <p:cNvSpPr/>
          <p:nvPr/>
        </p:nvSpPr>
        <p:spPr>
          <a:xfrm>
            <a:off x="35439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" name="Google Shape;591;p46"/>
          <p:cNvSpPr/>
          <p:nvPr/>
        </p:nvSpPr>
        <p:spPr>
          <a:xfrm>
            <a:off x="30867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p46"/>
          <p:cNvSpPr/>
          <p:nvPr/>
        </p:nvSpPr>
        <p:spPr>
          <a:xfrm>
            <a:off x="44583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1" name="Google Shape;581;p46"/>
          <p:cNvSpPr/>
          <p:nvPr/>
        </p:nvSpPr>
        <p:spPr>
          <a:xfrm>
            <a:off x="40011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" name="Google Shape;589;p46"/>
          <p:cNvSpPr/>
          <p:nvPr/>
        </p:nvSpPr>
        <p:spPr>
          <a:xfrm>
            <a:off x="53727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46"/>
          <p:cNvSpPr/>
          <p:nvPr/>
        </p:nvSpPr>
        <p:spPr>
          <a:xfrm>
            <a:off x="49155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8" name="Google Shape;648;p46"/>
          <p:cNvCxnSpPr>
            <a:stCxn id="592" idx="0"/>
            <a:endCxn id="647" idx="2"/>
          </p:cNvCxnSpPr>
          <p:nvPr/>
        </p:nvCxnSpPr>
        <p:spPr>
          <a:xfrm flipH="1" rot="10800000">
            <a:off x="3473738" y="4026400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46"/>
          <p:cNvCxnSpPr>
            <a:stCxn id="582" idx="0"/>
            <a:endCxn id="647" idx="2"/>
          </p:cNvCxnSpPr>
          <p:nvPr/>
        </p:nvCxnSpPr>
        <p:spPr>
          <a:xfrm rot="10800000">
            <a:off x="3930938" y="4026400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46"/>
          <p:cNvCxnSpPr>
            <a:stCxn id="587" idx="0"/>
            <a:endCxn id="646" idx="2"/>
          </p:cNvCxnSpPr>
          <p:nvPr/>
        </p:nvCxnSpPr>
        <p:spPr>
          <a:xfrm rot="10800000">
            <a:off x="4845338" y="4026400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46"/>
          <p:cNvCxnSpPr>
            <a:stCxn id="582" idx="0"/>
            <a:endCxn id="646" idx="2"/>
          </p:cNvCxnSpPr>
          <p:nvPr/>
        </p:nvCxnSpPr>
        <p:spPr>
          <a:xfrm flipH="1" rot="10800000">
            <a:off x="4388138" y="4026400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46"/>
          <p:cNvCxnSpPr>
            <a:stCxn id="646" idx="0"/>
            <a:endCxn id="643" idx="2"/>
          </p:cNvCxnSpPr>
          <p:nvPr/>
        </p:nvCxnSpPr>
        <p:spPr>
          <a:xfrm rot="10800000">
            <a:off x="4769138" y="3410350"/>
            <a:ext cx="7620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46"/>
          <p:cNvCxnSpPr>
            <a:stCxn id="619" idx="3"/>
            <a:endCxn id="647" idx="0"/>
          </p:cNvCxnSpPr>
          <p:nvPr/>
        </p:nvCxnSpPr>
        <p:spPr>
          <a:xfrm>
            <a:off x="2689238" y="3556750"/>
            <a:ext cx="1241700" cy="3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4" name="Google Shape;654;p46"/>
          <p:cNvSpPr/>
          <p:nvPr/>
        </p:nvSpPr>
        <p:spPr>
          <a:xfrm>
            <a:off x="6518588" y="3099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5" name="Google Shape;655;p46"/>
          <p:cNvSpPr/>
          <p:nvPr/>
        </p:nvSpPr>
        <p:spPr>
          <a:xfrm>
            <a:off x="6975788" y="3099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6" name="Google Shape;656;p46"/>
          <p:cNvCxnSpPr>
            <a:stCxn id="654" idx="3"/>
            <a:endCxn id="655" idx="1"/>
          </p:cNvCxnSpPr>
          <p:nvPr/>
        </p:nvCxnSpPr>
        <p:spPr>
          <a:xfrm>
            <a:off x="6677288" y="3178450"/>
            <a:ext cx="29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46"/>
          <p:cNvSpPr/>
          <p:nvPr/>
        </p:nvSpPr>
        <p:spPr>
          <a:xfrm>
            <a:off x="6518588" y="37087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8" name="Google Shape;658;p46"/>
          <p:cNvCxnSpPr>
            <a:stCxn id="654" idx="2"/>
            <a:endCxn id="657" idx="0"/>
          </p:cNvCxnSpPr>
          <p:nvPr/>
        </p:nvCxnSpPr>
        <p:spPr>
          <a:xfrm>
            <a:off x="6597938" y="3257800"/>
            <a:ext cx="0" cy="45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46"/>
          <p:cNvSpPr/>
          <p:nvPr/>
        </p:nvSpPr>
        <p:spPr>
          <a:xfrm>
            <a:off x="6975788" y="37087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0" name="Google Shape;660;p46"/>
          <p:cNvCxnSpPr>
            <a:stCxn id="659" idx="1"/>
            <a:endCxn id="657" idx="3"/>
          </p:cNvCxnSpPr>
          <p:nvPr/>
        </p:nvCxnSpPr>
        <p:spPr>
          <a:xfrm rot="10800000">
            <a:off x="6677288" y="3788050"/>
            <a:ext cx="29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46"/>
          <p:cNvCxnSpPr>
            <a:stCxn id="662" idx="2"/>
            <a:endCxn id="659" idx="3"/>
          </p:cNvCxnSpPr>
          <p:nvPr/>
        </p:nvCxnSpPr>
        <p:spPr>
          <a:xfrm flipH="1">
            <a:off x="7134638" y="3559450"/>
            <a:ext cx="2955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3" name="Google Shape;663;p46"/>
          <p:cNvCxnSpPr>
            <a:stCxn id="664" idx="2"/>
            <a:endCxn id="659" idx="3"/>
          </p:cNvCxnSpPr>
          <p:nvPr/>
        </p:nvCxnSpPr>
        <p:spPr>
          <a:xfrm rot="10800000">
            <a:off x="7134638" y="3788050"/>
            <a:ext cx="2955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46"/>
          <p:cNvSpPr/>
          <p:nvPr/>
        </p:nvSpPr>
        <p:spPr>
          <a:xfrm>
            <a:off x="8042588" y="3099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6" name="Google Shape;666;p46"/>
          <p:cNvCxnSpPr>
            <a:stCxn id="655" idx="3"/>
            <a:endCxn id="665" idx="1"/>
          </p:cNvCxnSpPr>
          <p:nvPr/>
        </p:nvCxnSpPr>
        <p:spPr>
          <a:xfrm>
            <a:off x="7134488" y="3178450"/>
            <a:ext cx="90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46"/>
          <p:cNvCxnSpPr>
            <a:stCxn id="665" idx="2"/>
            <a:endCxn id="668" idx="0"/>
          </p:cNvCxnSpPr>
          <p:nvPr/>
        </p:nvCxnSpPr>
        <p:spPr>
          <a:xfrm>
            <a:off x="8121938" y="3257800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46"/>
          <p:cNvCxnSpPr>
            <a:stCxn id="641" idx="3"/>
            <a:endCxn id="654" idx="1"/>
          </p:cNvCxnSpPr>
          <p:nvPr/>
        </p:nvCxnSpPr>
        <p:spPr>
          <a:xfrm>
            <a:off x="5686688" y="2797450"/>
            <a:ext cx="831900" cy="3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0" name="Google Shape;670;p46"/>
          <p:cNvSpPr txBox="1"/>
          <p:nvPr/>
        </p:nvSpPr>
        <p:spPr>
          <a:xfrm>
            <a:off x="30867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46"/>
          <p:cNvSpPr txBox="1"/>
          <p:nvPr/>
        </p:nvSpPr>
        <p:spPr>
          <a:xfrm>
            <a:off x="35439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46"/>
          <p:cNvSpPr txBox="1"/>
          <p:nvPr/>
        </p:nvSpPr>
        <p:spPr>
          <a:xfrm>
            <a:off x="40011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46"/>
          <p:cNvSpPr txBox="1"/>
          <p:nvPr/>
        </p:nvSpPr>
        <p:spPr>
          <a:xfrm>
            <a:off x="44583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4.4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46"/>
          <p:cNvSpPr txBox="1"/>
          <p:nvPr/>
        </p:nvSpPr>
        <p:spPr>
          <a:xfrm>
            <a:off x="49155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4.5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46"/>
          <p:cNvSpPr txBox="1"/>
          <p:nvPr/>
        </p:nvSpPr>
        <p:spPr>
          <a:xfrm>
            <a:off x="53727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4.6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p46"/>
          <p:cNvSpPr/>
          <p:nvPr/>
        </p:nvSpPr>
        <p:spPr>
          <a:xfrm>
            <a:off x="775088" y="31697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4" name="Google Shape;604;p46"/>
          <p:cNvSpPr/>
          <p:nvPr/>
        </p:nvSpPr>
        <p:spPr>
          <a:xfrm>
            <a:off x="775088" y="36269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" name="Google Shape;676;p46"/>
          <p:cNvSpPr txBox="1"/>
          <p:nvPr/>
        </p:nvSpPr>
        <p:spPr>
          <a:xfrm>
            <a:off x="775250" y="3627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2.5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46"/>
          <p:cNvSpPr txBox="1"/>
          <p:nvPr/>
        </p:nvSpPr>
        <p:spPr>
          <a:xfrm>
            <a:off x="775250" y="31698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.4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" name="Google Shape;624;p46"/>
          <p:cNvSpPr/>
          <p:nvPr/>
        </p:nvSpPr>
        <p:spPr>
          <a:xfrm>
            <a:off x="1384688" y="42365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6" name="Google Shape;626;p46"/>
          <p:cNvSpPr/>
          <p:nvPr/>
        </p:nvSpPr>
        <p:spPr>
          <a:xfrm>
            <a:off x="1841888" y="42365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46"/>
          <p:cNvSpPr txBox="1"/>
          <p:nvPr/>
        </p:nvSpPr>
        <p:spPr>
          <a:xfrm>
            <a:off x="1384850" y="42366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.6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9" name="Google Shape;679;p46"/>
          <p:cNvSpPr txBox="1"/>
          <p:nvPr/>
        </p:nvSpPr>
        <p:spPr>
          <a:xfrm>
            <a:off x="1842050" y="42366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" name="Google Shape;614;p46"/>
          <p:cNvSpPr/>
          <p:nvPr/>
        </p:nvSpPr>
        <p:spPr>
          <a:xfrm>
            <a:off x="1232288" y="24839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" name="Google Shape;616;p46"/>
          <p:cNvSpPr/>
          <p:nvPr/>
        </p:nvSpPr>
        <p:spPr>
          <a:xfrm>
            <a:off x="1613288" y="24839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46"/>
          <p:cNvSpPr/>
          <p:nvPr/>
        </p:nvSpPr>
        <p:spPr>
          <a:xfrm>
            <a:off x="1994288" y="24839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0" name="Google Shape;680;p46"/>
          <p:cNvSpPr txBox="1"/>
          <p:nvPr/>
        </p:nvSpPr>
        <p:spPr>
          <a:xfrm>
            <a:off x="1232450" y="2484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46"/>
          <p:cNvSpPr txBox="1"/>
          <p:nvPr/>
        </p:nvSpPr>
        <p:spPr>
          <a:xfrm>
            <a:off x="1613450" y="2484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2" name="Google Shape;682;p46"/>
          <p:cNvSpPr txBox="1"/>
          <p:nvPr/>
        </p:nvSpPr>
        <p:spPr>
          <a:xfrm>
            <a:off x="1994450" y="2484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46"/>
          <p:cNvSpPr/>
          <p:nvPr/>
        </p:nvSpPr>
        <p:spPr>
          <a:xfrm>
            <a:off x="4001138" y="30200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3" name="Google Shape;683;p46"/>
          <p:cNvSpPr txBox="1"/>
          <p:nvPr/>
        </p:nvSpPr>
        <p:spPr>
          <a:xfrm>
            <a:off x="4001150" y="30187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46"/>
          <p:cNvSpPr/>
          <p:nvPr/>
        </p:nvSpPr>
        <p:spPr>
          <a:xfrm>
            <a:off x="4915538" y="27914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4" name="Google Shape;684;p46"/>
          <p:cNvSpPr txBox="1"/>
          <p:nvPr/>
        </p:nvSpPr>
        <p:spPr>
          <a:xfrm>
            <a:off x="4915550" y="27901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46"/>
          <p:cNvSpPr/>
          <p:nvPr/>
        </p:nvSpPr>
        <p:spPr>
          <a:xfrm>
            <a:off x="7430138" y="34010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46"/>
          <p:cNvSpPr/>
          <p:nvPr/>
        </p:nvSpPr>
        <p:spPr>
          <a:xfrm>
            <a:off x="7430138" y="38582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46"/>
          <p:cNvSpPr/>
          <p:nvPr/>
        </p:nvSpPr>
        <p:spPr>
          <a:xfrm>
            <a:off x="7963538" y="34010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5" name="Google Shape;685;p46"/>
          <p:cNvSpPr txBox="1"/>
          <p:nvPr/>
        </p:nvSpPr>
        <p:spPr>
          <a:xfrm>
            <a:off x="7430150" y="339835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6" name="Google Shape;686;p46"/>
          <p:cNvSpPr txBox="1"/>
          <p:nvPr/>
        </p:nvSpPr>
        <p:spPr>
          <a:xfrm>
            <a:off x="7963550" y="339835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7" name="Google Shape;687;p46"/>
          <p:cNvSpPr txBox="1"/>
          <p:nvPr/>
        </p:nvSpPr>
        <p:spPr>
          <a:xfrm>
            <a:off x="7430150" y="385555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8" name="Google Shape;688;p46"/>
          <p:cNvSpPr txBox="1"/>
          <p:nvPr/>
        </p:nvSpPr>
        <p:spPr>
          <a:xfrm>
            <a:off x="1283975" y="2043152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Network 2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9" name="Google Shape;689;p46"/>
          <p:cNvSpPr txBox="1"/>
          <p:nvPr/>
        </p:nvSpPr>
        <p:spPr>
          <a:xfrm>
            <a:off x="4229450" y="1888500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Network 1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46"/>
          <p:cNvSpPr txBox="1"/>
          <p:nvPr/>
        </p:nvSpPr>
        <p:spPr>
          <a:xfrm>
            <a:off x="6938750" y="2537775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Network 3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46"/>
          <p:cNvSpPr txBox="1"/>
          <p:nvPr/>
        </p:nvSpPr>
        <p:spPr>
          <a:xfrm>
            <a:off x="3922850" y="3556525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Network 4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7"/>
          <p:cNvSpPr/>
          <p:nvPr/>
        </p:nvSpPr>
        <p:spPr>
          <a:xfrm>
            <a:off x="2728625" y="3788050"/>
            <a:ext cx="3365100" cy="12177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7" name="Google Shape;697;p47"/>
          <p:cNvCxnSpPr>
            <a:stCxn id="698" idx="0"/>
            <a:endCxn id="699" idx="2"/>
          </p:cNvCxnSpPr>
          <p:nvPr/>
        </p:nvCxnSpPr>
        <p:spPr>
          <a:xfrm flipH="1" rot="10800000">
            <a:off x="41595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0" name="Google Shape;700;p47"/>
          <p:cNvCxnSpPr>
            <a:stCxn id="701" idx="0"/>
            <a:endCxn id="699" idx="2"/>
          </p:cNvCxnSpPr>
          <p:nvPr/>
        </p:nvCxnSpPr>
        <p:spPr>
          <a:xfrm rot="10800000">
            <a:off x="43881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" name="Google Shape;702;p47"/>
          <p:cNvCxnSpPr>
            <a:stCxn id="703" idx="0"/>
            <a:endCxn id="704" idx="2"/>
          </p:cNvCxnSpPr>
          <p:nvPr/>
        </p:nvCxnSpPr>
        <p:spPr>
          <a:xfrm flipH="1" rot="10800000">
            <a:off x="50739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p47"/>
          <p:cNvCxnSpPr>
            <a:stCxn id="706" idx="0"/>
            <a:endCxn id="704" idx="2"/>
          </p:cNvCxnSpPr>
          <p:nvPr/>
        </p:nvCxnSpPr>
        <p:spPr>
          <a:xfrm rot="10800000">
            <a:off x="53025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" name="Google Shape;707;p47"/>
          <p:cNvCxnSpPr>
            <a:stCxn id="708" idx="0"/>
            <a:endCxn id="709" idx="2"/>
          </p:cNvCxnSpPr>
          <p:nvPr/>
        </p:nvCxnSpPr>
        <p:spPr>
          <a:xfrm flipH="1" rot="10800000">
            <a:off x="32451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0" name="Google Shape;710;p47"/>
          <p:cNvCxnSpPr>
            <a:stCxn id="711" idx="0"/>
            <a:endCxn id="709" idx="2"/>
          </p:cNvCxnSpPr>
          <p:nvPr/>
        </p:nvCxnSpPr>
        <p:spPr>
          <a:xfrm rot="10800000">
            <a:off x="34737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47"/>
          <p:cNvSpPr/>
          <p:nvPr/>
        </p:nvSpPr>
        <p:spPr>
          <a:xfrm>
            <a:off x="6236588" y="2800750"/>
            <a:ext cx="2236200" cy="14475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3" name="Google Shape;713;p47"/>
          <p:cNvSpPr/>
          <p:nvPr/>
        </p:nvSpPr>
        <p:spPr>
          <a:xfrm>
            <a:off x="3553088" y="2131606"/>
            <a:ext cx="2184600" cy="1329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4" name="Google Shape;714;p47"/>
          <p:cNvSpPr/>
          <p:nvPr/>
        </p:nvSpPr>
        <p:spPr>
          <a:xfrm>
            <a:off x="671213" y="2284525"/>
            <a:ext cx="2057400" cy="2406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5" name="Google Shape;715;p4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Addressing – Conceptual</a:t>
            </a:r>
            <a:endParaRPr/>
          </a:p>
        </p:txBody>
      </p:sp>
      <p:sp>
        <p:nvSpPr>
          <p:cNvPr id="716" name="Google Shape;716;p47"/>
          <p:cNvSpPr txBox="1"/>
          <p:nvPr>
            <p:ph idx="1" type="body"/>
          </p:nvPr>
        </p:nvSpPr>
        <p:spPr>
          <a:xfrm>
            <a:off x="107050" y="402200"/>
            <a:ext cx="5531100" cy="13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R9 can summarize all hosts in another </a:t>
            </a:r>
            <a:r>
              <a:rPr lang="en"/>
              <a:t>network</a:t>
            </a:r>
            <a:r>
              <a:rPr lang="en"/>
              <a:t> with a single table entry.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Huge scaling improvement! Tables are smaller now.</a:t>
            </a:r>
            <a:endParaRPr/>
          </a:p>
        </p:txBody>
      </p:sp>
      <p:cxnSp>
        <p:nvCxnSpPr>
          <p:cNvPr id="717" name="Google Shape;717;p47"/>
          <p:cNvCxnSpPr>
            <a:stCxn id="718" idx="6"/>
            <a:endCxn id="719" idx="1"/>
          </p:cNvCxnSpPr>
          <p:nvPr/>
        </p:nvCxnSpPr>
        <p:spPr>
          <a:xfrm>
            <a:off x="1091888" y="3328150"/>
            <a:ext cx="2196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9" name="Google Shape;719;p47"/>
          <p:cNvSpPr/>
          <p:nvPr/>
        </p:nvSpPr>
        <p:spPr>
          <a:xfrm>
            <a:off x="1311338" y="3477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0" name="Google Shape;720;p47"/>
          <p:cNvCxnSpPr>
            <a:stCxn id="721" idx="6"/>
            <a:endCxn id="719" idx="1"/>
          </p:cNvCxnSpPr>
          <p:nvPr/>
        </p:nvCxnSpPr>
        <p:spPr>
          <a:xfrm flipH="1" rot="10800000">
            <a:off x="1091888" y="3556750"/>
            <a:ext cx="2196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2" name="Google Shape;722;p47"/>
          <p:cNvSpPr/>
          <p:nvPr/>
        </p:nvSpPr>
        <p:spPr>
          <a:xfrm>
            <a:off x="1692338" y="3477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3" name="Google Shape;723;p47"/>
          <p:cNvCxnSpPr>
            <a:stCxn id="719" idx="3"/>
            <a:endCxn id="722" idx="1"/>
          </p:cNvCxnSpPr>
          <p:nvPr/>
        </p:nvCxnSpPr>
        <p:spPr>
          <a:xfrm>
            <a:off x="1470038" y="3556750"/>
            <a:ext cx="22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47"/>
          <p:cNvSpPr/>
          <p:nvPr/>
        </p:nvSpPr>
        <p:spPr>
          <a:xfrm>
            <a:off x="2073338" y="3477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5" name="Google Shape;725;p47"/>
          <p:cNvCxnSpPr>
            <a:stCxn id="722" idx="3"/>
            <a:endCxn id="724" idx="1"/>
          </p:cNvCxnSpPr>
          <p:nvPr/>
        </p:nvCxnSpPr>
        <p:spPr>
          <a:xfrm>
            <a:off x="1851038" y="3556750"/>
            <a:ext cx="22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6" name="Google Shape;726;p47"/>
          <p:cNvSpPr/>
          <p:nvPr/>
        </p:nvSpPr>
        <p:spPr>
          <a:xfrm>
            <a:off x="1692338" y="3858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7" name="Google Shape;727;p47"/>
          <p:cNvCxnSpPr>
            <a:stCxn id="726" idx="0"/>
            <a:endCxn id="722" idx="2"/>
          </p:cNvCxnSpPr>
          <p:nvPr/>
        </p:nvCxnSpPr>
        <p:spPr>
          <a:xfrm rot="10800000">
            <a:off x="1771688" y="3636100"/>
            <a:ext cx="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47"/>
          <p:cNvSpPr/>
          <p:nvPr/>
        </p:nvSpPr>
        <p:spPr>
          <a:xfrm>
            <a:off x="1692338" y="3096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9" name="Google Shape;729;p47"/>
          <p:cNvCxnSpPr>
            <a:stCxn id="722" idx="0"/>
            <a:endCxn id="728" idx="2"/>
          </p:cNvCxnSpPr>
          <p:nvPr/>
        </p:nvCxnSpPr>
        <p:spPr>
          <a:xfrm rot="10800000">
            <a:off x="1771688" y="3255100"/>
            <a:ext cx="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0" name="Google Shape;730;p47"/>
          <p:cNvCxnSpPr>
            <a:stCxn id="731" idx="4"/>
            <a:endCxn id="728" idx="0"/>
          </p:cNvCxnSpPr>
          <p:nvPr/>
        </p:nvCxnSpPr>
        <p:spPr>
          <a:xfrm>
            <a:off x="1390688" y="2800750"/>
            <a:ext cx="3810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" name="Google Shape;732;p47"/>
          <p:cNvCxnSpPr>
            <a:stCxn id="733" idx="4"/>
            <a:endCxn id="728" idx="0"/>
          </p:cNvCxnSpPr>
          <p:nvPr/>
        </p:nvCxnSpPr>
        <p:spPr>
          <a:xfrm>
            <a:off x="1771688" y="2800750"/>
            <a:ext cx="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4" name="Google Shape;734;p47"/>
          <p:cNvCxnSpPr>
            <a:stCxn id="735" idx="4"/>
            <a:endCxn id="728" idx="0"/>
          </p:cNvCxnSpPr>
          <p:nvPr/>
        </p:nvCxnSpPr>
        <p:spPr>
          <a:xfrm flipH="1">
            <a:off x="1771688" y="2800750"/>
            <a:ext cx="3810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" name="Google Shape;736;p47"/>
          <p:cNvCxnSpPr>
            <a:stCxn id="724" idx="3"/>
            <a:endCxn id="737" idx="1"/>
          </p:cNvCxnSpPr>
          <p:nvPr/>
        </p:nvCxnSpPr>
        <p:spPr>
          <a:xfrm>
            <a:off x="2232038" y="3556750"/>
            <a:ext cx="1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47"/>
          <p:cNvCxnSpPr>
            <a:stCxn id="726" idx="3"/>
            <a:endCxn id="724" idx="2"/>
          </p:cNvCxnSpPr>
          <p:nvPr/>
        </p:nvCxnSpPr>
        <p:spPr>
          <a:xfrm flipH="1" rot="10800000">
            <a:off x="1851038" y="3636250"/>
            <a:ext cx="301800" cy="3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47"/>
          <p:cNvCxnSpPr>
            <a:stCxn id="740" idx="0"/>
            <a:endCxn id="726" idx="2"/>
          </p:cNvCxnSpPr>
          <p:nvPr/>
        </p:nvCxnSpPr>
        <p:spPr>
          <a:xfrm flipH="1" rot="10800000">
            <a:off x="1543088" y="4017250"/>
            <a:ext cx="2286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Google Shape;741;p47"/>
          <p:cNvCxnSpPr>
            <a:stCxn id="742" idx="0"/>
            <a:endCxn id="726" idx="2"/>
          </p:cNvCxnSpPr>
          <p:nvPr/>
        </p:nvCxnSpPr>
        <p:spPr>
          <a:xfrm rot="10800000">
            <a:off x="1771688" y="4017250"/>
            <a:ext cx="2286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7"/>
          <p:cNvSpPr/>
          <p:nvPr/>
        </p:nvSpPr>
        <p:spPr>
          <a:xfrm>
            <a:off x="4080188" y="2718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4" name="Google Shape;744;p47"/>
          <p:cNvSpPr/>
          <p:nvPr/>
        </p:nvSpPr>
        <p:spPr>
          <a:xfrm>
            <a:off x="4080188" y="22609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45" name="Google Shape;745;p47"/>
          <p:cNvCxnSpPr>
            <a:stCxn id="746" idx="3"/>
            <a:endCxn id="743" idx="1"/>
          </p:cNvCxnSpPr>
          <p:nvPr/>
        </p:nvCxnSpPr>
        <p:spPr>
          <a:xfrm>
            <a:off x="3886401" y="2797450"/>
            <a:ext cx="19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47"/>
          <p:cNvCxnSpPr>
            <a:stCxn id="743" idx="0"/>
            <a:endCxn id="744" idx="2"/>
          </p:cNvCxnSpPr>
          <p:nvPr/>
        </p:nvCxnSpPr>
        <p:spPr>
          <a:xfrm rot="10800000">
            <a:off x="4159538" y="2419600"/>
            <a:ext cx="0" cy="2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47"/>
          <p:cNvSpPr/>
          <p:nvPr/>
        </p:nvSpPr>
        <p:spPr>
          <a:xfrm>
            <a:off x="4537388" y="28705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49" name="Google Shape;749;p47"/>
          <p:cNvCxnSpPr>
            <a:stCxn id="750" idx="0"/>
            <a:endCxn id="743" idx="2"/>
          </p:cNvCxnSpPr>
          <p:nvPr/>
        </p:nvCxnSpPr>
        <p:spPr>
          <a:xfrm rot="10800000">
            <a:off x="4159538" y="2876950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1" name="Google Shape;751;p47"/>
          <p:cNvCxnSpPr>
            <a:stCxn id="743" idx="3"/>
            <a:endCxn id="748" idx="1"/>
          </p:cNvCxnSpPr>
          <p:nvPr/>
        </p:nvCxnSpPr>
        <p:spPr>
          <a:xfrm>
            <a:off x="4238888" y="2797450"/>
            <a:ext cx="298500" cy="1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" name="Google Shape;752;p47"/>
          <p:cNvCxnSpPr>
            <a:stCxn id="744" idx="3"/>
            <a:endCxn id="753" idx="1"/>
          </p:cNvCxnSpPr>
          <p:nvPr/>
        </p:nvCxnSpPr>
        <p:spPr>
          <a:xfrm>
            <a:off x="4238888" y="2340250"/>
            <a:ext cx="527100" cy="1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7"/>
          <p:cNvSpPr/>
          <p:nvPr/>
        </p:nvSpPr>
        <p:spPr>
          <a:xfrm>
            <a:off x="4765988" y="24133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4" name="Google Shape;754;p47"/>
          <p:cNvCxnSpPr>
            <a:stCxn id="748" idx="0"/>
            <a:endCxn id="753" idx="2"/>
          </p:cNvCxnSpPr>
          <p:nvPr/>
        </p:nvCxnSpPr>
        <p:spPr>
          <a:xfrm flipH="1" rot="10800000">
            <a:off x="4616738" y="2572000"/>
            <a:ext cx="228600" cy="2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" name="Google Shape;755;p47"/>
          <p:cNvCxnSpPr>
            <a:stCxn id="748" idx="3"/>
            <a:endCxn id="756" idx="2"/>
          </p:cNvCxnSpPr>
          <p:nvPr/>
        </p:nvCxnSpPr>
        <p:spPr>
          <a:xfrm>
            <a:off x="4696088" y="2949850"/>
            <a:ext cx="21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7" name="Google Shape;757;p47"/>
          <p:cNvSpPr/>
          <p:nvPr/>
        </p:nvSpPr>
        <p:spPr>
          <a:xfrm>
            <a:off x="5527988" y="2718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8" name="Google Shape;758;p47"/>
          <p:cNvCxnSpPr>
            <a:stCxn id="753" idx="3"/>
            <a:endCxn id="757" idx="1"/>
          </p:cNvCxnSpPr>
          <p:nvPr/>
        </p:nvCxnSpPr>
        <p:spPr>
          <a:xfrm>
            <a:off x="4924688" y="2492650"/>
            <a:ext cx="6033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9" name="Google Shape;759;p47"/>
          <p:cNvSpPr/>
          <p:nvPr/>
        </p:nvSpPr>
        <p:spPr>
          <a:xfrm>
            <a:off x="4689788" y="32515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0" name="Google Shape;760;p47"/>
          <p:cNvCxnSpPr>
            <a:stCxn id="759" idx="0"/>
            <a:endCxn id="748" idx="2"/>
          </p:cNvCxnSpPr>
          <p:nvPr/>
        </p:nvCxnSpPr>
        <p:spPr>
          <a:xfrm rot="10800000">
            <a:off x="4616738" y="3029200"/>
            <a:ext cx="15240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1" name="Google Shape;761;p47"/>
          <p:cNvSpPr/>
          <p:nvPr/>
        </p:nvSpPr>
        <p:spPr>
          <a:xfrm>
            <a:off x="4765988" y="386755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47"/>
          <p:cNvSpPr/>
          <p:nvPr/>
        </p:nvSpPr>
        <p:spPr>
          <a:xfrm>
            <a:off x="3394388" y="41659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9" name="Google Shape;699;p47"/>
          <p:cNvSpPr/>
          <p:nvPr/>
        </p:nvSpPr>
        <p:spPr>
          <a:xfrm>
            <a:off x="4308788" y="41659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4" name="Google Shape;704;p47"/>
          <p:cNvSpPr/>
          <p:nvPr/>
        </p:nvSpPr>
        <p:spPr>
          <a:xfrm>
            <a:off x="5223188" y="41659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1" name="Google Shape;711;p47"/>
          <p:cNvSpPr/>
          <p:nvPr/>
        </p:nvSpPr>
        <p:spPr>
          <a:xfrm>
            <a:off x="35439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47"/>
          <p:cNvSpPr/>
          <p:nvPr/>
        </p:nvSpPr>
        <p:spPr>
          <a:xfrm>
            <a:off x="30867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1" name="Google Shape;701;p47"/>
          <p:cNvSpPr/>
          <p:nvPr/>
        </p:nvSpPr>
        <p:spPr>
          <a:xfrm>
            <a:off x="44583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47"/>
          <p:cNvSpPr/>
          <p:nvPr/>
        </p:nvSpPr>
        <p:spPr>
          <a:xfrm>
            <a:off x="40011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47"/>
          <p:cNvSpPr/>
          <p:nvPr/>
        </p:nvSpPr>
        <p:spPr>
          <a:xfrm>
            <a:off x="53727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3" name="Google Shape;703;p47"/>
          <p:cNvSpPr/>
          <p:nvPr/>
        </p:nvSpPr>
        <p:spPr>
          <a:xfrm>
            <a:off x="49155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2" name="Google Shape;762;p47"/>
          <p:cNvCxnSpPr>
            <a:stCxn id="709" idx="0"/>
            <a:endCxn id="763" idx="2"/>
          </p:cNvCxnSpPr>
          <p:nvPr/>
        </p:nvCxnSpPr>
        <p:spPr>
          <a:xfrm flipH="1" rot="10800000">
            <a:off x="3473738" y="4026400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4" name="Google Shape;764;p47"/>
          <p:cNvCxnSpPr>
            <a:stCxn id="699" idx="0"/>
            <a:endCxn id="763" idx="2"/>
          </p:cNvCxnSpPr>
          <p:nvPr/>
        </p:nvCxnSpPr>
        <p:spPr>
          <a:xfrm rot="10800000">
            <a:off x="3930938" y="4026400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5" name="Google Shape;765;p47"/>
          <p:cNvCxnSpPr>
            <a:stCxn id="704" idx="0"/>
            <a:endCxn id="761" idx="2"/>
          </p:cNvCxnSpPr>
          <p:nvPr/>
        </p:nvCxnSpPr>
        <p:spPr>
          <a:xfrm rot="10800000">
            <a:off x="4845338" y="4026400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47"/>
          <p:cNvCxnSpPr>
            <a:stCxn id="699" idx="0"/>
            <a:endCxn id="761" idx="2"/>
          </p:cNvCxnSpPr>
          <p:nvPr/>
        </p:nvCxnSpPr>
        <p:spPr>
          <a:xfrm flipH="1" rot="10800000">
            <a:off x="4388138" y="4026400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47"/>
          <p:cNvCxnSpPr>
            <a:stCxn id="761" idx="0"/>
            <a:endCxn id="759" idx="2"/>
          </p:cNvCxnSpPr>
          <p:nvPr/>
        </p:nvCxnSpPr>
        <p:spPr>
          <a:xfrm rot="10800000">
            <a:off x="4769138" y="3410350"/>
            <a:ext cx="7620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8" name="Google Shape;768;p47"/>
          <p:cNvCxnSpPr>
            <a:stCxn id="737" idx="3"/>
            <a:endCxn id="763" idx="0"/>
          </p:cNvCxnSpPr>
          <p:nvPr/>
        </p:nvCxnSpPr>
        <p:spPr>
          <a:xfrm>
            <a:off x="2692838" y="3556750"/>
            <a:ext cx="1238100" cy="3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9" name="Google Shape;769;p47"/>
          <p:cNvSpPr/>
          <p:nvPr/>
        </p:nvSpPr>
        <p:spPr>
          <a:xfrm>
            <a:off x="6518588" y="3099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0" name="Google Shape;770;p47"/>
          <p:cNvSpPr/>
          <p:nvPr/>
        </p:nvSpPr>
        <p:spPr>
          <a:xfrm>
            <a:off x="6975788" y="3099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1" name="Google Shape;771;p47"/>
          <p:cNvCxnSpPr>
            <a:stCxn id="769" idx="3"/>
            <a:endCxn id="770" idx="1"/>
          </p:cNvCxnSpPr>
          <p:nvPr/>
        </p:nvCxnSpPr>
        <p:spPr>
          <a:xfrm>
            <a:off x="6677288" y="3178450"/>
            <a:ext cx="29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47"/>
          <p:cNvSpPr/>
          <p:nvPr/>
        </p:nvSpPr>
        <p:spPr>
          <a:xfrm>
            <a:off x="6518588" y="37087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3" name="Google Shape;773;p47"/>
          <p:cNvCxnSpPr>
            <a:stCxn id="769" idx="2"/>
            <a:endCxn id="772" idx="0"/>
          </p:cNvCxnSpPr>
          <p:nvPr/>
        </p:nvCxnSpPr>
        <p:spPr>
          <a:xfrm>
            <a:off x="6597938" y="3257800"/>
            <a:ext cx="0" cy="45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4" name="Google Shape;774;p47"/>
          <p:cNvSpPr/>
          <p:nvPr/>
        </p:nvSpPr>
        <p:spPr>
          <a:xfrm>
            <a:off x="6975788" y="37087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5" name="Google Shape;775;p47"/>
          <p:cNvCxnSpPr>
            <a:stCxn id="774" idx="1"/>
            <a:endCxn id="772" idx="3"/>
          </p:cNvCxnSpPr>
          <p:nvPr/>
        </p:nvCxnSpPr>
        <p:spPr>
          <a:xfrm rot="10800000">
            <a:off x="6677288" y="3788050"/>
            <a:ext cx="29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47"/>
          <p:cNvCxnSpPr>
            <a:stCxn id="777" idx="2"/>
            <a:endCxn id="774" idx="3"/>
          </p:cNvCxnSpPr>
          <p:nvPr/>
        </p:nvCxnSpPr>
        <p:spPr>
          <a:xfrm flipH="1">
            <a:off x="7134638" y="3559450"/>
            <a:ext cx="2955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p47"/>
          <p:cNvCxnSpPr>
            <a:stCxn id="779" idx="2"/>
            <a:endCxn id="774" idx="3"/>
          </p:cNvCxnSpPr>
          <p:nvPr/>
        </p:nvCxnSpPr>
        <p:spPr>
          <a:xfrm rot="10800000">
            <a:off x="7134638" y="3788050"/>
            <a:ext cx="2955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0" name="Google Shape;780;p47"/>
          <p:cNvSpPr/>
          <p:nvPr/>
        </p:nvSpPr>
        <p:spPr>
          <a:xfrm>
            <a:off x="8042588" y="3099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1" name="Google Shape;781;p47"/>
          <p:cNvCxnSpPr>
            <a:stCxn id="770" idx="3"/>
            <a:endCxn id="780" idx="1"/>
          </p:cNvCxnSpPr>
          <p:nvPr/>
        </p:nvCxnSpPr>
        <p:spPr>
          <a:xfrm>
            <a:off x="7134488" y="3178450"/>
            <a:ext cx="90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47"/>
          <p:cNvCxnSpPr>
            <a:stCxn id="780" idx="2"/>
            <a:endCxn id="783" idx="0"/>
          </p:cNvCxnSpPr>
          <p:nvPr/>
        </p:nvCxnSpPr>
        <p:spPr>
          <a:xfrm>
            <a:off x="8121938" y="3257800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47"/>
          <p:cNvCxnSpPr>
            <a:stCxn id="757" idx="3"/>
            <a:endCxn id="769" idx="1"/>
          </p:cNvCxnSpPr>
          <p:nvPr/>
        </p:nvCxnSpPr>
        <p:spPr>
          <a:xfrm>
            <a:off x="5686688" y="2797450"/>
            <a:ext cx="831900" cy="3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5" name="Google Shape;785;p47"/>
          <p:cNvSpPr txBox="1"/>
          <p:nvPr/>
        </p:nvSpPr>
        <p:spPr>
          <a:xfrm>
            <a:off x="30867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4.1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47"/>
          <p:cNvSpPr txBox="1"/>
          <p:nvPr/>
        </p:nvSpPr>
        <p:spPr>
          <a:xfrm>
            <a:off x="35439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4.2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47"/>
          <p:cNvSpPr txBox="1"/>
          <p:nvPr/>
        </p:nvSpPr>
        <p:spPr>
          <a:xfrm>
            <a:off x="40011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4.3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47"/>
          <p:cNvSpPr txBox="1"/>
          <p:nvPr/>
        </p:nvSpPr>
        <p:spPr>
          <a:xfrm>
            <a:off x="44583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4.4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47"/>
          <p:cNvSpPr txBox="1"/>
          <p:nvPr/>
        </p:nvSpPr>
        <p:spPr>
          <a:xfrm>
            <a:off x="49155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4.5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0" name="Google Shape;790;p47"/>
          <p:cNvSpPr txBox="1"/>
          <p:nvPr/>
        </p:nvSpPr>
        <p:spPr>
          <a:xfrm>
            <a:off x="53727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4.6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" name="Google Shape;718;p47"/>
          <p:cNvSpPr/>
          <p:nvPr/>
        </p:nvSpPr>
        <p:spPr>
          <a:xfrm>
            <a:off x="775088" y="31697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47"/>
          <p:cNvSpPr/>
          <p:nvPr/>
        </p:nvSpPr>
        <p:spPr>
          <a:xfrm>
            <a:off x="775088" y="36269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1" name="Google Shape;791;p47"/>
          <p:cNvSpPr txBox="1"/>
          <p:nvPr/>
        </p:nvSpPr>
        <p:spPr>
          <a:xfrm>
            <a:off x="775250" y="3627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2.5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47"/>
          <p:cNvSpPr txBox="1"/>
          <p:nvPr/>
        </p:nvSpPr>
        <p:spPr>
          <a:xfrm>
            <a:off x="775250" y="31698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2.4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0" name="Google Shape;740;p47"/>
          <p:cNvSpPr/>
          <p:nvPr/>
        </p:nvSpPr>
        <p:spPr>
          <a:xfrm>
            <a:off x="1384688" y="42365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2" name="Google Shape;742;p47"/>
          <p:cNvSpPr/>
          <p:nvPr/>
        </p:nvSpPr>
        <p:spPr>
          <a:xfrm>
            <a:off x="1841888" y="42365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3" name="Google Shape;793;p47"/>
          <p:cNvSpPr txBox="1"/>
          <p:nvPr/>
        </p:nvSpPr>
        <p:spPr>
          <a:xfrm>
            <a:off x="1384850" y="42366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2.6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4" name="Google Shape;794;p47"/>
          <p:cNvSpPr txBox="1"/>
          <p:nvPr/>
        </p:nvSpPr>
        <p:spPr>
          <a:xfrm>
            <a:off x="1842050" y="42366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2.7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47"/>
          <p:cNvSpPr/>
          <p:nvPr/>
        </p:nvSpPr>
        <p:spPr>
          <a:xfrm>
            <a:off x="1232288" y="24839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3" name="Google Shape;733;p47"/>
          <p:cNvSpPr/>
          <p:nvPr/>
        </p:nvSpPr>
        <p:spPr>
          <a:xfrm>
            <a:off x="1613288" y="24839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5" name="Google Shape;735;p47"/>
          <p:cNvSpPr/>
          <p:nvPr/>
        </p:nvSpPr>
        <p:spPr>
          <a:xfrm>
            <a:off x="1994288" y="24839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47"/>
          <p:cNvSpPr txBox="1"/>
          <p:nvPr/>
        </p:nvSpPr>
        <p:spPr>
          <a:xfrm>
            <a:off x="1232450" y="2484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2.1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6" name="Google Shape;796;p47"/>
          <p:cNvSpPr txBox="1"/>
          <p:nvPr/>
        </p:nvSpPr>
        <p:spPr>
          <a:xfrm>
            <a:off x="1613450" y="2484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2.2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7" name="Google Shape;797;p47"/>
          <p:cNvSpPr txBox="1"/>
          <p:nvPr/>
        </p:nvSpPr>
        <p:spPr>
          <a:xfrm>
            <a:off x="1994450" y="2484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2.3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47"/>
          <p:cNvSpPr/>
          <p:nvPr/>
        </p:nvSpPr>
        <p:spPr>
          <a:xfrm>
            <a:off x="4001138" y="30200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47"/>
          <p:cNvSpPr txBox="1"/>
          <p:nvPr/>
        </p:nvSpPr>
        <p:spPr>
          <a:xfrm>
            <a:off x="4001150" y="30187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1.1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6" name="Google Shape;756;p47"/>
          <p:cNvSpPr/>
          <p:nvPr/>
        </p:nvSpPr>
        <p:spPr>
          <a:xfrm>
            <a:off x="4915538" y="27914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9" name="Google Shape;799;p47"/>
          <p:cNvSpPr txBox="1"/>
          <p:nvPr/>
        </p:nvSpPr>
        <p:spPr>
          <a:xfrm>
            <a:off x="4915550" y="27901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1.2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7" name="Google Shape;777;p47"/>
          <p:cNvSpPr/>
          <p:nvPr/>
        </p:nvSpPr>
        <p:spPr>
          <a:xfrm>
            <a:off x="7430138" y="34010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47"/>
          <p:cNvSpPr/>
          <p:nvPr/>
        </p:nvSpPr>
        <p:spPr>
          <a:xfrm>
            <a:off x="7430138" y="38582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47"/>
          <p:cNvSpPr/>
          <p:nvPr/>
        </p:nvSpPr>
        <p:spPr>
          <a:xfrm>
            <a:off x="7963538" y="34010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47"/>
          <p:cNvSpPr txBox="1"/>
          <p:nvPr/>
        </p:nvSpPr>
        <p:spPr>
          <a:xfrm>
            <a:off x="7430150" y="339835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3.1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47"/>
          <p:cNvSpPr txBox="1"/>
          <p:nvPr/>
        </p:nvSpPr>
        <p:spPr>
          <a:xfrm>
            <a:off x="7963550" y="339835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3.2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47"/>
          <p:cNvSpPr txBox="1"/>
          <p:nvPr/>
        </p:nvSpPr>
        <p:spPr>
          <a:xfrm>
            <a:off x="7430150" y="385555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3.3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47"/>
          <p:cNvSpPr txBox="1"/>
          <p:nvPr/>
        </p:nvSpPr>
        <p:spPr>
          <a:xfrm>
            <a:off x="1283975" y="2043152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47"/>
          <p:cNvSpPr txBox="1"/>
          <p:nvPr/>
        </p:nvSpPr>
        <p:spPr>
          <a:xfrm>
            <a:off x="4229450" y="1888500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Google Shape;805;p47"/>
          <p:cNvSpPr txBox="1"/>
          <p:nvPr/>
        </p:nvSpPr>
        <p:spPr>
          <a:xfrm>
            <a:off x="6938750" y="2537775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47"/>
          <p:cNvSpPr txBox="1"/>
          <p:nvPr/>
        </p:nvSpPr>
        <p:spPr>
          <a:xfrm>
            <a:off x="3922850" y="3556525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47"/>
          <p:cNvSpPr/>
          <p:nvPr/>
        </p:nvSpPr>
        <p:spPr>
          <a:xfrm>
            <a:off x="3788438" y="383725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08" name="Google Shape;808;p47"/>
          <p:cNvCxnSpPr>
            <a:stCxn id="728" idx="3"/>
          </p:cNvCxnSpPr>
          <p:nvPr/>
        </p:nvCxnSpPr>
        <p:spPr>
          <a:xfrm>
            <a:off x="1851038" y="3175750"/>
            <a:ext cx="679500" cy="3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9" name="Google Shape;809;p47"/>
          <p:cNvCxnSpPr/>
          <p:nvPr/>
        </p:nvCxnSpPr>
        <p:spPr>
          <a:xfrm flipH="1" rot="10800000">
            <a:off x="2689238" y="2797450"/>
            <a:ext cx="933900" cy="7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47"/>
          <p:cNvSpPr/>
          <p:nvPr/>
        </p:nvSpPr>
        <p:spPr>
          <a:xfrm>
            <a:off x="2407838" y="341425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6" name="Google Shape;746;p47"/>
          <p:cNvSpPr/>
          <p:nvPr/>
        </p:nvSpPr>
        <p:spPr>
          <a:xfrm>
            <a:off x="3601401" y="265495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10" name="Google Shape;810;p47"/>
          <p:cNvGraphicFramePr/>
          <p:nvPr/>
        </p:nvGraphicFramePr>
        <p:xfrm>
          <a:off x="6746532" y="60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{33B4F4F4-7802-4C7A-9403-79FBB97205F2}</a:tableStyleId>
              </a:tblPr>
              <a:tblGrid>
                <a:gridCol w="987600"/>
                <a:gridCol w="90110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R9's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3.*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8"/>
          <p:cNvSpPr/>
          <p:nvPr/>
        </p:nvSpPr>
        <p:spPr>
          <a:xfrm>
            <a:off x="2728625" y="3788050"/>
            <a:ext cx="3365100" cy="12177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6" name="Google Shape;816;p48"/>
          <p:cNvCxnSpPr>
            <a:stCxn id="817" idx="0"/>
            <a:endCxn id="818" idx="2"/>
          </p:cNvCxnSpPr>
          <p:nvPr/>
        </p:nvCxnSpPr>
        <p:spPr>
          <a:xfrm flipH="1" rot="10800000">
            <a:off x="41595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Google Shape;819;p48"/>
          <p:cNvCxnSpPr>
            <a:stCxn id="820" idx="0"/>
            <a:endCxn id="818" idx="2"/>
          </p:cNvCxnSpPr>
          <p:nvPr/>
        </p:nvCxnSpPr>
        <p:spPr>
          <a:xfrm rot="10800000">
            <a:off x="43881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1" name="Google Shape;821;p48"/>
          <p:cNvCxnSpPr>
            <a:stCxn id="822" idx="0"/>
            <a:endCxn id="823" idx="2"/>
          </p:cNvCxnSpPr>
          <p:nvPr/>
        </p:nvCxnSpPr>
        <p:spPr>
          <a:xfrm flipH="1" rot="10800000">
            <a:off x="50739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4" name="Google Shape;824;p48"/>
          <p:cNvCxnSpPr>
            <a:stCxn id="825" idx="0"/>
            <a:endCxn id="823" idx="2"/>
          </p:cNvCxnSpPr>
          <p:nvPr/>
        </p:nvCxnSpPr>
        <p:spPr>
          <a:xfrm rot="10800000">
            <a:off x="53025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6" name="Google Shape;826;p48"/>
          <p:cNvCxnSpPr>
            <a:stCxn id="827" idx="0"/>
            <a:endCxn id="828" idx="2"/>
          </p:cNvCxnSpPr>
          <p:nvPr/>
        </p:nvCxnSpPr>
        <p:spPr>
          <a:xfrm flipH="1" rot="10800000">
            <a:off x="32451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9" name="Google Shape;829;p48"/>
          <p:cNvCxnSpPr>
            <a:stCxn id="830" idx="0"/>
            <a:endCxn id="828" idx="2"/>
          </p:cNvCxnSpPr>
          <p:nvPr/>
        </p:nvCxnSpPr>
        <p:spPr>
          <a:xfrm rot="10800000">
            <a:off x="34737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1" name="Google Shape;831;p48"/>
          <p:cNvSpPr/>
          <p:nvPr/>
        </p:nvSpPr>
        <p:spPr>
          <a:xfrm>
            <a:off x="6236588" y="2800750"/>
            <a:ext cx="2236200" cy="14475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2" name="Google Shape;832;p48"/>
          <p:cNvSpPr/>
          <p:nvPr/>
        </p:nvSpPr>
        <p:spPr>
          <a:xfrm>
            <a:off x="3553088" y="2131606"/>
            <a:ext cx="2184600" cy="1329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" name="Google Shape;833;p48"/>
          <p:cNvSpPr/>
          <p:nvPr/>
        </p:nvSpPr>
        <p:spPr>
          <a:xfrm>
            <a:off x="671213" y="2284525"/>
            <a:ext cx="2057400" cy="2406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" name="Google Shape;834;p4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Addressing – Conceptual</a:t>
            </a:r>
            <a:endParaRPr/>
          </a:p>
        </p:txBody>
      </p:sp>
      <p:sp>
        <p:nvSpPr>
          <p:cNvPr id="835" name="Google Shape;835;p48"/>
          <p:cNvSpPr txBox="1"/>
          <p:nvPr>
            <p:ph idx="1" type="body"/>
          </p:nvPr>
        </p:nvSpPr>
        <p:spPr>
          <a:xfrm>
            <a:off x="107050" y="402200"/>
            <a:ext cx="5195400" cy="13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Hierarchical addressing limits </a:t>
            </a:r>
            <a:r>
              <a:rPr i="1" lang="en"/>
              <a:t>table churn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Changes inside a network don't affect tables in other networks.</a:t>
            </a:r>
            <a:endParaRPr/>
          </a:p>
        </p:txBody>
      </p:sp>
      <p:cxnSp>
        <p:nvCxnSpPr>
          <p:cNvPr id="836" name="Google Shape;836;p48"/>
          <p:cNvCxnSpPr>
            <a:stCxn id="837" idx="6"/>
            <a:endCxn id="838" idx="1"/>
          </p:cNvCxnSpPr>
          <p:nvPr/>
        </p:nvCxnSpPr>
        <p:spPr>
          <a:xfrm>
            <a:off x="1091888" y="3328150"/>
            <a:ext cx="2196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8" name="Google Shape;838;p48"/>
          <p:cNvSpPr/>
          <p:nvPr/>
        </p:nvSpPr>
        <p:spPr>
          <a:xfrm>
            <a:off x="1311338" y="3477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9" name="Google Shape;839;p48"/>
          <p:cNvCxnSpPr>
            <a:stCxn id="840" idx="6"/>
            <a:endCxn id="838" idx="1"/>
          </p:cNvCxnSpPr>
          <p:nvPr/>
        </p:nvCxnSpPr>
        <p:spPr>
          <a:xfrm flipH="1" rot="10800000">
            <a:off x="1091888" y="3556750"/>
            <a:ext cx="2196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1" name="Google Shape;841;p48"/>
          <p:cNvSpPr/>
          <p:nvPr/>
        </p:nvSpPr>
        <p:spPr>
          <a:xfrm>
            <a:off x="1692338" y="3477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42" name="Google Shape;842;p48"/>
          <p:cNvCxnSpPr>
            <a:stCxn id="838" idx="3"/>
            <a:endCxn id="841" idx="1"/>
          </p:cNvCxnSpPr>
          <p:nvPr/>
        </p:nvCxnSpPr>
        <p:spPr>
          <a:xfrm>
            <a:off x="1470038" y="3556750"/>
            <a:ext cx="22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3" name="Google Shape;843;p48"/>
          <p:cNvSpPr/>
          <p:nvPr/>
        </p:nvSpPr>
        <p:spPr>
          <a:xfrm>
            <a:off x="2073338" y="3477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44" name="Google Shape;844;p48"/>
          <p:cNvCxnSpPr>
            <a:stCxn id="841" idx="3"/>
            <a:endCxn id="843" idx="1"/>
          </p:cNvCxnSpPr>
          <p:nvPr/>
        </p:nvCxnSpPr>
        <p:spPr>
          <a:xfrm>
            <a:off x="1851038" y="3556750"/>
            <a:ext cx="22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5" name="Google Shape;845;p48"/>
          <p:cNvSpPr/>
          <p:nvPr/>
        </p:nvSpPr>
        <p:spPr>
          <a:xfrm>
            <a:off x="1692338" y="3858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46" name="Google Shape;846;p48"/>
          <p:cNvCxnSpPr>
            <a:stCxn id="845" idx="0"/>
            <a:endCxn id="841" idx="2"/>
          </p:cNvCxnSpPr>
          <p:nvPr/>
        </p:nvCxnSpPr>
        <p:spPr>
          <a:xfrm rot="10800000">
            <a:off x="1771688" y="3636100"/>
            <a:ext cx="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8"/>
          <p:cNvSpPr/>
          <p:nvPr/>
        </p:nvSpPr>
        <p:spPr>
          <a:xfrm>
            <a:off x="1692338" y="3096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48" name="Google Shape;848;p48"/>
          <p:cNvCxnSpPr>
            <a:stCxn id="841" idx="0"/>
            <a:endCxn id="847" idx="2"/>
          </p:cNvCxnSpPr>
          <p:nvPr/>
        </p:nvCxnSpPr>
        <p:spPr>
          <a:xfrm rot="10800000">
            <a:off x="1771688" y="3255100"/>
            <a:ext cx="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9" name="Google Shape;849;p48"/>
          <p:cNvCxnSpPr>
            <a:stCxn id="850" idx="4"/>
            <a:endCxn id="847" idx="0"/>
          </p:cNvCxnSpPr>
          <p:nvPr/>
        </p:nvCxnSpPr>
        <p:spPr>
          <a:xfrm>
            <a:off x="1390688" y="2800750"/>
            <a:ext cx="3810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1" name="Google Shape;851;p48"/>
          <p:cNvCxnSpPr>
            <a:stCxn id="852" idx="4"/>
            <a:endCxn id="847" idx="0"/>
          </p:cNvCxnSpPr>
          <p:nvPr/>
        </p:nvCxnSpPr>
        <p:spPr>
          <a:xfrm>
            <a:off x="1771688" y="2800750"/>
            <a:ext cx="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3" name="Google Shape;853;p48"/>
          <p:cNvCxnSpPr>
            <a:stCxn id="854" idx="4"/>
            <a:endCxn id="847" idx="0"/>
          </p:cNvCxnSpPr>
          <p:nvPr/>
        </p:nvCxnSpPr>
        <p:spPr>
          <a:xfrm flipH="1">
            <a:off x="1771688" y="2800750"/>
            <a:ext cx="3810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5" name="Google Shape;855;p48"/>
          <p:cNvCxnSpPr>
            <a:stCxn id="843" idx="3"/>
            <a:endCxn id="856" idx="1"/>
          </p:cNvCxnSpPr>
          <p:nvPr/>
        </p:nvCxnSpPr>
        <p:spPr>
          <a:xfrm>
            <a:off x="2232038" y="3556750"/>
            <a:ext cx="1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7" name="Google Shape;857;p48"/>
          <p:cNvCxnSpPr>
            <a:stCxn id="845" idx="3"/>
            <a:endCxn id="843" idx="2"/>
          </p:cNvCxnSpPr>
          <p:nvPr/>
        </p:nvCxnSpPr>
        <p:spPr>
          <a:xfrm flipH="1" rot="10800000">
            <a:off x="1851038" y="3636250"/>
            <a:ext cx="301800" cy="3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8" name="Google Shape;858;p48"/>
          <p:cNvCxnSpPr>
            <a:stCxn id="859" idx="0"/>
            <a:endCxn id="845" idx="2"/>
          </p:cNvCxnSpPr>
          <p:nvPr/>
        </p:nvCxnSpPr>
        <p:spPr>
          <a:xfrm flipH="1" rot="10800000">
            <a:off x="1543088" y="4017250"/>
            <a:ext cx="2286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0" name="Google Shape;860;p48"/>
          <p:cNvCxnSpPr>
            <a:stCxn id="861" idx="0"/>
            <a:endCxn id="845" idx="2"/>
          </p:cNvCxnSpPr>
          <p:nvPr/>
        </p:nvCxnSpPr>
        <p:spPr>
          <a:xfrm rot="10800000">
            <a:off x="1771688" y="4017250"/>
            <a:ext cx="2286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2" name="Google Shape;862;p48"/>
          <p:cNvSpPr/>
          <p:nvPr/>
        </p:nvSpPr>
        <p:spPr>
          <a:xfrm>
            <a:off x="4080188" y="2718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48"/>
          <p:cNvSpPr/>
          <p:nvPr/>
        </p:nvSpPr>
        <p:spPr>
          <a:xfrm>
            <a:off x="4080188" y="22609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64" name="Google Shape;864;p48"/>
          <p:cNvCxnSpPr>
            <a:stCxn id="865" idx="3"/>
            <a:endCxn id="862" idx="1"/>
          </p:cNvCxnSpPr>
          <p:nvPr/>
        </p:nvCxnSpPr>
        <p:spPr>
          <a:xfrm>
            <a:off x="3886401" y="2797450"/>
            <a:ext cx="19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6" name="Google Shape;866;p48"/>
          <p:cNvCxnSpPr>
            <a:stCxn id="862" idx="0"/>
            <a:endCxn id="863" idx="2"/>
          </p:cNvCxnSpPr>
          <p:nvPr/>
        </p:nvCxnSpPr>
        <p:spPr>
          <a:xfrm rot="10800000">
            <a:off x="4159538" y="2419600"/>
            <a:ext cx="0" cy="2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7" name="Google Shape;867;p48"/>
          <p:cNvSpPr/>
          <p:nvPr/>
        </p:nvSpPr>
        <p:spPr>
          <a:xfrm>
            <a:off x="4537388" y="28705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68" name="Google Shape;868;p48"/>
          <p:cNvCxnSpPr>
            <a:stCxn id="869" idx="0"/>
            <a:endCxn id="862" idx="2"/>
          </p:cNvCxnSpPr>
          <p:nvPr/>
        </p:nvCxnSpPr>
        <p:spPr>
          <a:xfrm rot="10800000">
            <a:off x="4159538" y="2876950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0" name="Google Shape;870;p48"/>
          <p:cNvCxnSpPr>
            <a:stCxn id="862" idx="3"/>
            <a:endCxn id="867" idx="1"/>
          </p:cNvCxnSpPr>
          <p:nvPr/>
        </p:nvCxnSpPr>
        <p:spPr>
          <a:xfrm>
            <a:off x="4238888" y="2797450"/>
            <a:ext cx="298500" cy="1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1" name="Google Shape;871;p48"/>
          <p:cNvCxnSpPr>
            <a:stCxn id="863" idx="3"/>
            <a:endCxn id="872" idx="1"/>
          </p:cNvCxnSpPr>
          <p:nvPr/>
        </p:nvCxnSpPr>
        <p:spPr>
          <a:xfrm>
            <a:off x="4238888" y="2340250"/>
            <a:ext cx="527100" cy="1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2" name="Google Shape;872;p48"/>
          <p:cNvSpPr/>
          <p:nvPr/>
        </p:nvSpPr>
        <p:spPr>
          <a:xfrm>
            <a:off x="4765988" y="24133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73" name="Google Shape;873;p48"/>
          <p:cNvCxnSpPr>
            <a:stCxn id="867" idx="0"/>
            <a:endCxn id="872" idx="2"/>
          </p:cNvCxnSpPr>
          <p:nvPr/>
        </p:nvCxnSpPr>
        <p:spPr>
          <a:xfrm flipH="1" rot="10800000">
            <a:off x="4616738" y="2572000"/>
            <a:ext cx="228600" cy="2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4" name="Google Shape;874;p48"/>
          <p:cNvCxnSpPr>
            <a:stCxn id="867" idx="3"/>
            <a:endCxn id="875" idx="2"/>
          </p:cNvCxnSpPr>
          <p:nvPr/>
        </p:nvCxnSpPr>
        <p:spPr>
          <a:xfrm>
            <a:off x="4696088" y="2949850"/>
            <a:ext cx="21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6" name="Google Shape;876;p48"/>
          <p:cNvSpPr/>
          <p:nvPr/>
        </p:nvSpPr>
        <p:spPr>
          <a:xfrm>
            <a:off x="5527988" y="2718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77" name="Google Shape;877;p48"/>
          <p:cNvCxnSpPr>
            <a:stCxn id="872" idx="3"/>
            <a:endCxn id="876" idx="1"/>
          </p:cNvCxnSpPr>
          <p:nvPr/>
        </p:nvCxnSpPr>
        <p:spPr>
          <a:xfrm>
            <a:off x="4924688" y="2492650"/>
            <a:ext cx="6033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8" name="Google Shape;878;p48"/>
          <p:cNvSpPr/>
          <p:nvPr/>
        </p:nvSpPr>
        <p:spPr>
          <a:xfrm>
            <a:off x="4689788" y="32515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79" name="Google Shape;879;p48"/>
          <p:cNvCxnSpPr>
            <a:stCxn id="878" idx="0"/>
            <a:endCxn id="867" idx="2"/>
          </p:cNvCxnSpPr>
          <p:nvPr/>
        </p:nvCxnSpPr>
        <p:spPr>
          <a:xfrm rot="10800000">
            <a:off x="4616738" y="3029200"/>
            <a:ext cx="15240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0" name="Google Shape;880;p48"/>
          <p:cNvSpPr/>
          <p:nvPr/>
        </p:nvSpPr>
        <p:spPr>
          <a:xfrm>
            <a:off x="4765988" y="386755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48"/>
          <p:cNvSpPr/>
          <p:nvPr/>
        </p:nvSpPr>
        <p:spPr>
          <a:xfrm>
            <a:off x="3394388" y="41659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48"/>
          <p:cNvSpPr/>
          <p:nvPr/>
        </p:nvSpPr>
        <p:spPr>
          <a:xfrm>
            <a:off x="4308788" y="41659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48"/>
          <p:cNvSpPr/>
          <p:nvPr/>
        </p:nvSpPr>
        <p:spPr>
          <a:xfrm>
            <a:off x="5223188" y="41659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48"/>
          <p:cNvSpPr/>
          <p:nvPr/>
        </p:nvSpPr>
        <p:spPr>
          <a:xfrm>
            <a:off x="35439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48"/>
          <p:cNvSpPr/>
          <p:nvPr/>
        </p:nvSpPr>
        <p:spPr>
          <a:xfrm>
            <a:off x="30867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48"/>
          <p:cNvSpPr/>
          <p:nvPr/>
        </p:nvSpPr>
        <p:spPr>
          <a:xfrm>
            <a:off x="44583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48"/>
          <p:cNvSpPr/>
          <p:nvPr/>
        </p:nvSpPr>
        <p:spPr>
          <a:xfrm>
            <a:off x="40011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48"/>
          <p:cNvSpPr/>
          <p:nvPr/>
        </p:nvSpPr>
        <p:spPr>
          <a:xfrm>
            <a:off x="5372738" y="4465150"/>
            <a:ext cx="316800" cy="316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2" name="Google Shape;822;p48"/>
          <p:cNvSpPr/>
          <p:nvPr/>
        </p:nvSpPr>
        <p:spPr>
          <a:xfrm>
            <a:off x="49155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81" name="Google Shape;881;p48"/>
          <p:cNvCxnSpPr>
            <a:stCxn id="828" idx="0"/>
            <a:endCxn id="882" idx="2"/>
          </p:cNvCxnSpPr>
          <p:nvPr/>
        </p:nvCxnSpPr>
        <p:spPr>
          <a:xfrm flipH="1" rot="10800000">
            <a:off x="3473738" y="4026400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3" name="Google Shape;883;p48"/>
          <p:cNvCxnSpPr>
            <a:stCxn id="818" idx="0"/>
            <a:endCxn id="882" idx="2"/>
          </p:cNvCxnSpPr>
          <p:nvPr/>
        </p:nvCxnSpPr>
        <p:spPr>
          <a:xfrm rot="10800000">
            <a:off x="3930938" y="4026400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4" name="Google Shape;884;p48"/>
          <p:cNvCxnSpPr>
            <a:stCxn id="823" idx="0"/>
            <a:endCxn id="880" idx="2"/>
          </p:cNvCxnSpPr>
          <p:nvPr/>
        </p:nvCxnSpPr>
        <p:spPr>
          <a:xfrm rot="10800000">
            <a:off x="4845338" y="4026400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5" name="Google Shape;885;p48"/>
          <p:cNvCxnSpPr>
            <a:stCxn id="818" idx="0"/>
            <a:endCxn id="880" idx="2"/>
          </p:cNvCxnSpPr>
          <p:nvPr/>
        </p:nvCxnSpPr>
        <p:spPr>
          <a:xfrm flipH="1" rot="10800000">
            <a:off x="4388138" y="4026400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6" name="Google Shape;886;p48"/>
          <p:cNvCxnSpPr>
            <a:stCxn id="880" idx="0"/>
            <a:endCxn id="878" idx="2"/>
          </p:cNvCxnSpPr>
          <p:nvPr/>
        </p:nvCxnSpPr>
        <p:spPr>
          <a:xfrm rot="10800000">
            <a:off x="4769138" y="3410350"/>
            <a:ext cx="7620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" name="Google Shape;887;p48"/>
          <p:cNvCxnSpPr>
            <a:stCxn id="856" idx="3"/>
            <a:endCxn id="882" idx="0"/>
          </p:cNvCxnSpPr>
          <p:nvPr/>
        </p:nvCxnSpPr>
        <p:spPr>
          <a:xfrm>
            <a:off x="2692838" y="3556750"/>
            <a:ext cx="1238100" cy="3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8" name="Google Shape;888;p48"/>
          <p:cNvSpPr/>
          <p:nvPr/>
        </p:nvSpPr>
        <p:spPr>
          <a:xfrm>
            <a:off x="6518588" y="3099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48"/>
          <p:cNvSpPr/>
          <p:nvPr/>
        </p:nvSpPr>
        <p:spPr>
          <a:xfrm>
            <a:off x="6975788" y="3099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0" name="Google Shape;890;p48"/>
          <p:cNvCxnSpPr>
            <a:stCxn id="888" idx="3"/>
            <a:endCxn id="889" idx="1"/>
          </p:cNvCxnSpPr>
          <p:nvPr/>
        </p:nvCxnSpPr>
        <p:spPr>
          <a:xfrm>
            <a:off x="6677288" y="3178450"/>
            <a:ext cx="29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1" name="Google Shape;891;p48"/>
          <p:cNvSpPr/>
          <p:nvPr/>
        </p:nvSpPr>
        <p:spPr>
          <a:xfrm>
            <a:off x="6518588" y="37087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2" name="Google Shape;892;p48"/>
          <p:cNvCxnSpPr>
            <a:stCxn id="888" idx="2"/>
            <a:endCxn id="891" idx="0"/>
          </p:cNvCxnSpPr>
          <p:nvPr/>
        </p:nvCxnSpPr>
        <p:spPr>
          <a:xfrm>
            <a:off x="6597938" y="3257800"/>
            <a:ext cx="0" cy="45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3" name="Google Shape;893;p48"/>
          <p:cNvSpPr/>
          <p:nvPr/>
        </p:nvSpPr>
        <p:spPr>
          <a:xfrm>
            <a:off x="6975788" y="37087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4" name="Google Shape;894;p48"/>
          <p:cNvCxnSpPr>
            <a:stCxn id="893" idx="1"/>
            <a:endCxn id="891" idx="3"/>
          </p:cNvCxnSpPr>
          <p:nvPr/>
        </p:nvCxnSpPr>
        <p:spPr>
          <a:xfrm rot="10800000">
            <a:off x="6677288" y="3788050"/>
            <a:ext cx="29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5" name="Google Shape;895;p48"/>
          <p:cNvCxnSpPr>
            <a:stCxn id="896" idx="2"/>
            <a:endCxn id="893" idx="3"/>
          </p:cNvCxnSpPr>
          <p:nvPr/>
        </p:nvCxnSpPr>
        <p:spPr>
          <a:xfrm flipH="1">
            <a:off x="7134638" y="3559450"/>
            <a:ext cx="2955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7" name="Google Shape;897;p48"/>
          <p:cNvCxnSpPr>
            <a:stCxn id="898" idx="2"/>
            <a:endCxn id="893" idx="3"/>
          </p:cNvCxnSpPr>
          <p:nvPr/>
        </p:nvCxnSpPr>
        <p:spPr>
          <a:xfrm rot="10800000">
            <a:off x="7134638" y="3788050"/>
            <a:ext cx="2955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9" name="Google Shape;899;p48"/>
          <p:cNvSpPr/>
          <p:nvPr/>
        </p:nvSpPr>
        <p:spPr>
          <a:xfrm>
            <a:off x="8042588" y="3099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0" name="Google Shape;900;p48"/>
          <p:cNvCxnSpPr>
            <a:stCxn id="889" idx="3"/>
            <a:endCxn id="899" idx="1"/>
          </p:cNvCxnSpPr>
          <p:nvPr/>
        </p:nvCxnSpPr>
        <p:spPr>
          <a:xfrm>
            <a:off x="7134488" y="3178450"/>
            <a:ext cx="90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1" name="Google Shape;901;p48"/>
          <p:cNvCxnSpPr>
            <a:stCxn id="899" idx="2"/>
            <a:endCxn id="902" idx="0"/>
          </p:cNvCxnSpPr>
          <p:nvPr/>
        </p:nvCxnSpPr>
        <p:spPr>
          <a:xfrm>
            <a:off x="8121938" y="3257800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3" name="Google Shape;903;p48"/>
          <p:cNvCxnSpPr>
            <a:stCxn id="876" idx="3"/>
            <a:endCxn id="888" idx="1"/>
          </p:cNvCxnSpPr>
          <p:nvPr/>
        </p:nvCxnSpPr>
        <p:spPr>
          <a:xfrm>
            <a:off x="5686688" y="2797450"/>
            <a:ext cx="831900" cy="3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8"/>
          <p:cNvSpPr txBox="1"/>
          <p:nvPr/>
        </p:nvSpPr>
        <p:spPr>
          <a:xfrm>
            <a:off x="30867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4.1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5" name="Google Shape;905;p48"/>
          <p:cNvSpPr txBox="1"/>
          <p:nvPr/>
        </p:nvSpPr>
        <p:spPr>
          <a:xfrm>
            <a:off x="35439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4.2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6" name="Google Shape;906;p48"/>
          <p:cNvSpPr txBox="1"/>
          <p:nvPr/>
        </p:nvSpPr>
        <p:spPr>
          <a:xfrm>
            <a:off x="40011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4.3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7" name="Google Shape;907;p48"/>
          <p:cNvSpPr txBox="1"/>
          <p:nvPr/>
        </p:nvSpPr>
        <p:spPr>
          <a:xfrm>
            <a:off x="44583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4.4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8" name="Google Shape;908;p48"/>
          <p:cNvSpPr txBox="1"/>
          <p:nvPr/>
        </p:nvSpPr>
        <p:spPr>
          <a:xfrm>
            <a:off x="49155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4.5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7" name="Google Shape;837;p48"/>
          <p:cNvSpPr/>
          <p:nvPr/>
        </p:nvSpPr>
        <p:spPr>
          <a:xfrm>
            <a:off x="775088" y="31697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0" name="Google Shape;840;p48"/>
          <p:cNvSpPr/>
          <p:nvPr/>
        </p:nvSpPr>
        <p:spPr>
          <a:xfrm>
            <a:off x="775088" y="36269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9" name="Google Shape;909;p48"/>
          <p:cNvSpPr txBox="1"/>
          <p:nvPr/>
        </p:nvSpPr>
        <p:spPr>
          <a:xfrm>
            <a:off x="775250" y="3627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2.5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0" name="Google Shape;910;p48"/>
          <p:cNvSpPr txBox="1"/>
          <p:nvPr/>
        </p:nvSpPr>
        <p:spPr>
          <a:xfrm>
            <a:off x="775250" y="31698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2.4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48"/>
          <p:cNvSpPr/>
          <p:nvPr/>
        </p:nvSpPr>
        <p:spPr>
          <a:xfrm>
            <a:off x="1384688" y="42365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1" name="Google Shape;861;p48"/>
          <p:cNvSpPr/>
          <p:nvPr/>
        </p:nvSpPr>
        <p:spPr>
          <a:xfrm>
            <a:off x="1841888" y="42365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1" name="Google Shape;911;p48"/>
          <p:cNvSpPr txBox="1"/>
          <p:nvPr/>
        </p:nvSpPr>
        <p:spPr>
          <a:xfrm>
            <a:off x="1384850" y="42366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2.6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2" name="Google Shape;912;p48"/>
          <p:cNvSpPr txBox="1"/>
          <p:nvPr/>
        </p:nvSpPr>
        <p:spPr>
          <a:xfrm>
            <a:off x="1842050" y="42366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2.7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0" name="Google Shape;850;p48"/>
          <p:cNvSpPr/>
          <p:nvPr/>
        </p:nvSpPr>
        <p:spPr>
          <a:xfrm>
            <a:off x="1232288" y="24839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2" name="Google Shape;852;p48"/>
          <p:cNvSpPr/>
          <p:nvPr/>
        </p:nvSpPr>
        <p:spPr>
          <a:xfrm>
            <a:off x="1613288" y="24839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4" name="Google Shape;854;p48"/>
          <p:cNvSpPr/>
          <p:nvPr/>
        </p:nvSpPr>
        <p:spPr>
          <a:xfrm>
            <a:off x="1994288" y="24839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3" name="Google Shape;913;p48"/>
          <p:cNvSpPr txBox="1"/>
          <p:nvPr/>
        </p:nvSpPr>
        <p:spPr>
          <a:xfrm>
            <a:off x="1232450" y="2484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2.1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4" name="Google Shape;914;p48"/>
          <p:cNvSpPr txBox="1"/>
          <p:nvPr/>
        </p:nvSpPr>
        <p:spPr>
          <a:xfrm>
            <a:off x="1613450" y="2484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2.2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5" name="Google Shape;915;p48"/>
          <p:cNvSpPr txBox="1"/>
          <p:nvPr/>
        </p:nvSpPr>
        <p:spPr>
          <a:xfrm>
            <a:off x="1994450" y="2484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2.3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9" name="Google Shape;869;p48"/>
          <p:cNvSpPr/>
          <p:nvPr/>
        </p:nvSpPr>
        <p:spPr>
          <a:xfrm>
            <a:off x="4001138" y="30200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6" name="Google Shape;916;p48"/>
          <p:cNvSpPr txBox="1"/>
          <p:nvPr/>
        </p:nvSpPr>
        <p:spPr>
          <a:xfrm>
            <a:off x="4001150" y="30187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1.1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48"/>
          <p:cNvSpPr/>
          <p:nvPr/>
        </p:nvSpPr>
        <p:spPr>
          <a:xfrm>
            <a:off x="4915538" y="27914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7" name="Google Shape;917;p48"/>
          <p:cNvSpPr txBox="1"/>
          <p:nvPr/>
        </p:nvSpPr>
        <p:spPr>
          <a:xfrm>
            <a:off x="4915550" y="27901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1.2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48"/>
          <p:cNvSpPr/>
          <p:nvPr/>
        </p:nvSpPr>
        <p:spPr>
          <a:xfrm>
            <a:off x="7430138" y="34010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8" name="Google Shape;898;p48"/>
          <p:cNvSpPr/>
          <p:nvPr/>
        </p:nvSpPr>
        <p:spPr>
          <a:xfrm>
            <a:off x="7430138" y="38582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2" name="Google Shape;902;p48"/>
          <p:cNvSpPr/>
          <p:nvPr/>
        </p:nvSpPr>
        <p:spPr>
          <a:xfrm>
            <a:off x="7963538" y="34010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8" name="Google Shape;918;p48"/>
          <p:cNvSpPr txBox="1"/>
          <p:nvPr/>
        </p:nvSpPr>
        <p:spPr>
          <a:xfrm>
            <a:off x="7430150" y="339835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3.1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9" name="Google Shape;919;p48"/>
          <p:cNvSpPr txBox="1"/>
          <p:nvPr/>
        </p:nvSpPr>
        <p:spPr>
          <a:xfrm>
            <a:off x="7963550" y="339835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3.2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0" name="Google Shape;920;p48"/>
          <p:cNvSpPr txBox="1"/>
          <p:nvPr/>
        </p:nvSpPr>
        <p:spPr>
          <a:xfrm>
            <a:off x="7430150" y="385555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3.3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1" name="Google Shape;921;p48"/>
          <p:cNvSpPr txBox="1"/>
          <p:nvPr/>
        </p:nvSpPr>
        <p:spPr>
          <a:xfrm>
            <a:off x="1283975" y="2043152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48"/>
          <p:cNvSpPr txBox="1"/>
          <p:nvPr/>
        </p:nvSpPr>
        <p:spPr>
          <a:xfrm>
            <a:off x="4229450" y="1888500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3" name="Google Shape;923;p48"/>
          <p:cNvSpPr txBox="1"/>
          <p:nvPr/>
        </p:nvSpPr>
        <p:spPr>
          <a:xfrm>
            <a:off x="6938750" y="2537775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4" name="Google Shape;924;p48"/>
          <p:cNvSpPr txBox="1"/>
          <p:nvPr/>
        </p:nvSpPr>
        <p:spPr>
          <a:xfrm>
            <a:off x="3922850" y="3556525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Google Shape;925;p48"/>
          <p:cNvSpPr/>
          <p:nvPr/>
        </p:nvSpPr>
        <p:spPr>
          <a:xfrm>
            <a:off x="3788438" y="383725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26" name="Google Shape;926;p48"/>
          <p:cNvCxnSpPr>
            <a:stCxn id="847" idx="3"/>
          </p:cNvCxnSpPr>
          <p:nvPr/>
        </p:nvCxnSpPr>
        <p:spPr>
          <a:xfrm>
            <a:off x="1851038" y="3175750"/>
            <a:ext cx="679500" cy="3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7" name="Google Shape;927;p48"/>
          <p:cNvCxnSpPr/>
          <p:nvPr/>
        </p:nvCxnSpPr>
        <p:spPr>
          <a:xfrm flipH="1" rot="10800000">
            <a:off x="2689238" y="2797450"/>
            <a:ext cx="933900" cy="7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6" name="Google Shape;856;p48"/>
          <p:cNvSpPr/>
          <p:nvPr/>
        </p:nvSpPr>
        <p:spPr>
          <a:xfrm>
            <a:off x="2407838" y="341425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5" name="Google Shape;865;p48"/>
          <p:cNvSpPr/>
          <p:nvPr/>
        </p:nvSpPr>
        <p:spPr>
          <a:xfrm>
            <a:off x="3601401" y="265495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928" name="Google Shape;928;p48"/>
          <p:cNvGraphicFramePr/>
          <p:nvPr/>
        </p:nvGraphicFramePr>
        <p:xfrm>
          <a:off x="6746532" y="60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{33B4F4F4-7802-4C7A-9403-79FBB97205F2}</a:tableStyleId>
              </a:tblPr>
              <a:tblGrid>
                <a:gridCol w="987600"/>
                <a:gridCol w="90110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R9's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3.*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</a:tbl>
          </a:graphicData>
        </a:graphic>
      </p:graphicFrame>
      <p:cxnSp>
        <p:nvCxnSpPr>
          <p:cNvPr id="929" name="Google Shape;929;p48"/>
          <p:cNvCxnSpPr>
            <a:stCxn id="930" idx="1"/>
            <a:endCxn id="825" idx="6"/>
          </p:cNvCxnSpPr>
          <p:nvPr/>
        </p:nvCxnSpPr>
        <p:spPr>
          <a:xfrm rot="10800000">
            <a:off x="5689550" y="4623550"/>
            <a:ext cx="7689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0" name="Google Shape;930;p48"/>
          <p:cNvSpPr txBox="1"/>
          <p:nvPr/>
        </p:nvSpPr>
        <p:spPr>
          <a:xfrm>
            <a:off x="6458450" y="4488100"/>
            <a:ext cx="16890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4.6 left the network!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31" name="Google Shape;931;p48"/>
          <p:cNvCxnSpPr>
            <a:stCxn id="932" idx="3"/>
          </p:cNvCxnSpPr>
          <p:nvPr/>
        </p:nvCxnSpPr>
        <p:spPr>
          <a:xfrm>
            <a:off x="6461650" y="1645350"/>
            <a:ext cx="292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3" name="Google Shape;933;p48"/>
          <p:cNvSpPr txBox="1"/>
          <p:nvPr/>
        </p:nvSpPr>
        <p:spPr>
          <a:xfrm>
            <a:off x="5507531" y="1296602"/>
            <a:ext cx="11592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No change in table entry!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9"/>
          <p:cNvSpPr/>
          <p:nvPr/>
        </p:nvSpPr>
        <p:spPr>
          <a:xfrm>
            <a:off x="3529024" y="4021825"/>
            <a:ext cx="1043100" cy="5232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9" name="Google Shape;939;p49"/>
          <p:cNvSpPr txBox="1"/>
          <p:nvPr/>
        </p:nvSpPr>
        <p:spPr>
          <a:xfrm>
            <a:off x="3612000" y="3773400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0" name="Google Shape;940;p49"/>
          <p:cNvSpPr txBox="1"/>
          <p:nvPr/>
        </p:nvSpPr>
        <p:spPr>
          <a:xfrm>
            <a:off x="4089900" y="4175725"/>
            <a:ext cx="24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1" name="Google Shape;941;p49"/>
          <p:cNvSpPr/>
          <p:nvPr/>
        </p:nvSpPr>
        <p:spPr>
          <a:xfrm>
            <a:off x="3529024" y="2574025"/>
            <a:ext cx="1043100" cy="5232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42" name="Google Shape;942;p49"/>
          <p:cNvCxnSpPr>
            <a:stCxn id="943" idx="3"/>
            <a:endCxn id="944" idx="1"/>
          </p:cNvCxnSpPr>
          <p:nvPr/>
        </p:nvCxnSpPr>
        <p:spPr>
          <a:xfrm>
            <a:off x="1825675" y="3578100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5" name="Google Shape;945;p49"/>
          <p:cNvSpPr/>
          <p:nvPr/>
        </p:nvSpPr>
        <p:spPr>
          <a:xfrm>
            <a:off x="259300" y="2116225"/>
            <a:ext cx="2850600" cy="28506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6" name="Google Shape;946;p4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Addressing – Conceptual</a:t>
            </a:r>
            <a:endParaRPr/>
          </a:p>
        </p:txBody>
      </p:sp>
      <p:sp>
        <p:nvSpPr>
          <p:cNvPr id="947" name="Google Shape;947;p49"/>
          <p:cNvSpPr txBox="1"/>
          <p:nvPr>
            <p:ph idx="1" type="body"/>
          </p:nvPr>
        </p:nvSpPr>
        <p:spPr>
          <a:xfrm>
            <a:off x="107050" y="402200"/>
            <a:ext cx="8909700" cy="13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Size of the forwarding table scales with </a:t>
            </a:r>
            <a:r>
              <a:rPr lang="en">
                <a:solidFill>
                  <a:srgbClr val="38761D"/>
                </a:solidFill>
              </a:rPr>
              <a:t>number of hosts in the current network</a:t>
            </a:r>
            <a:r>
              <a:rPr lang="en"/>
              <a:t>, plus </a:t>
            </a:r>
            <a:r>
              <a:rPr lang="en">
                <a:solidFill>
                  <a:schemeClr val="accent3"/>
                </a:solidFill>
              </a:rPr>
              <a:t>number of other networks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Big scaling improvement! Much better than listing every single host.</a:t>
            </a:r>
            <a:endParaRPr/>
          </a:p>
        </p:txBody>
      </p:sp>
      <p:cxnSp>
        <p:nvCxnSpPr>
          <p:cNvPr id="948" name="Google Shape;948;p49"/>
          <p:cNvCxnSpPr>
            <a:stCxn id="949" idx="3"/>
            <a:endCxn id="950" idx="1"/>
          </p:cNvCxnSpPr>
          <p:nvPr/>
        </p:nvCxnSpPr>
        <p:spPr>
          <a:xfrm>
            <a:off x="3044863" y="3578100"/>
            <a:ext cx="641100" cy="7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1" name="Google Shape;951;p49"/>
          <p:cNvSpPr txBox="1"/>
          <p:nvPr/>
        </p:nvSpPr>
        <p:spPr>
          <a:xfrm>
            <a:off x="1268650" y="1878152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2" name="Google Shape;952;p49"/>
          <p:cNvCxnSpPr>
            <a:stCxn id="949" idx="3"/>
            <a:endCxn id="953" idx="1"/>
          </p:cNvCxnSpPr>
          <p:nvPr/>
        </p:nvCxnSpPr>
        <p:spPr>
          <a:xfrm flipH="1" rot="10800000">
            <a:off x="3044863" y="2835600"/>
            <a:ext cx="641100" cy="7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954" name="Google Shape;954;p49"/>
          <p:cNvGraphicFramePr/>
          <p:nvPr/>
        </p:nvGraphicFramePr>
        <p:xfrm>
          <a:off x="5342582" y="192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{33B4F4F4-7802-4C7A-9403-79FBB97205F2}</a:tableStyleId>
              </a:tblPr>
              <a:tblGrid>
                <a:gridCol w="883550"/>
                <a:gridCol w="80615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R4's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3.*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955" name="Google Shape;955;p49"/>
          <p:cNvCxnSpPr>
            <a:stCxn id="956" idx="3"/>
            <a:endCxn id="943" idx="1"/>
          </p:cNvCxnSpPr>
          <p:nvPr/>
        </p:nvCxnSpPr>
        <p:spPr>
          <a:xfrm>
            <a:off x="1216075" y="3578100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7" name="Google Shape;957;p49"/>
          <p:cNvCxnSpPr>
            <a:stCxn id="943" idx="2"/>
            <a:endCxn id="958" idx="0"/>
          </p:cNvCxnSpPr>
          <p:nvPr/>
        </p:nvCxnSpPr>
        <p:spPr>
          <a:xfrm>
            <a:off x="1683175" y="3720600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9" name="Google Shape;959;p49"/>
          <p:cNvCxnSpPr>
            <a:stCxn id="960" idx="2"/>
            <a:endCxn id="943" idx="0"/>
          </p:cNvCxnSpPr>
          <p:nvPr/>
        </p:nvCxnSpPr>
        <p:spPr>
          <a:xfrm>
            <a:off x="1683175" y="3111000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1" name="Google Shape;961;p49"/>
          <p:cNvCxnSpPr>
            <a:stCxn id="962" idx="4"/>
            <a:endCxn id="960" idx="0"/>
          </p:cNvCxnSpPr>
          <p:nvPr/>
        </p:nvCxnSpPr>
        <p:spPr>
          <a:xfrm>
            <a:off x="1302100" y="2530200"/>
            <a:ext cx="3810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3" name="Google Shape;963;p49"/>
          <p:cNvCxnSpPr>
            <a:stCxn id="964" idx="4"/>
            <a:endCxn id="960" idx="0"/>
          </p:cNvCxnSpPr>
          <p:nvPr/>
        </p:nvCxnSpPr>
        <p:spPr>
          <a:xfrm>
            <a:off x="1683100" y="2530200"/>
            <a:ext cx="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5" name="Google Shape;965;p49"/>
          <p:cNvCxnSpPr>
            <a:stCxn id="966" idx="4"/>
            <a:endCxn id="960" idx="0"/>
          </p:cNvCxnSpPr>
          <p:nvPr/>
        </p:nvCxnSpPr>
        <p:spPr>
          <a:xfrm flipH="1">
            <a:off x="1683100" y="2530200"/>
            <a:ext cx="3810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2" name="Google Shape;962;p49"/>
          <p:cNvSpPr/>
          <p:nvPr/>
        </p:nvSpPr>
        <p:spPr>
          <a:xfrm>
            <a:off x="1143700" y="22134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4" name="Google Shape;964;p49"/>
          <p:cNvSpPr/>
          <p:nvPr/>
        </p:nvSpPr>
        <p:spPr>
          <a:xfrm>
            <a:off x="1524700" y="22134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6" name="Google Shape;966;p49"/>
          <p:cNvSpPr/>
          <p:nvPr/>
        </p:nvSpPr>
        <p:spPr>
          <a:xfrm>
            <a:off x="1905700" y="22134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" name="Google Shape;967;p49"/>
          <p:cNvSpPr txBox="1"/>
          <p:nvPr/>
        </p:nvSpPr>
        <p:spPr>
          <a:xfrm>
            <a:off x="1143863" y="22134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8" name="Google Shape;968;p49"/>
          <p:cNvSpPr txBox="1"/>
          <p:nvPr/>
        </p:nvSpPr>
        <p:spPr>
          <a:xfrm>
            <a:off x="1524863" y="22134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9" name="Google Shape;969;p49"/>
          <p:cNvSpPr txBox="1"/>
          <p:nvPr/>
        </p:nvSpPr>
        <p:spPr>
          <a:xfrm>
            <a:off x="1905863" y="22134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70" name="Google Shape;970;p49"/>
          <p:cNvCxnSpPr>
            <a:stCxn id="971" idx="6"/>
            <a:endCxn id="956" idx="1"/>
          </p:cNvCxnSpPr>
          <p:nvPr/>
        </p:nvCxnSpPr>
        <p:spPr>
          <a:xfrm>
            <a:off x="711475" y="3349462"/>
            <a:ext cx="2196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2" name="Google Shape;972;p49"/>
          <p:cNvCxnSpPr>
            <a:stCxn id="973" idx="6"/>
            <a:endCxn id="956" idx="1"/>
          </p:cNvCxnSpPr>
          <p:nvPr/>
        </p:nvCxnSpPr>
        <p:spPr>
          <a:xfrm flipH="1" rot="10800000">
            <a:off x="711475" y="3578062"/>
            <a:ext cx="2196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1" name="Google Shape;971;p49"/>
          <p:cNvSpPr/>
          <p:nvPr/>
        </p:nvSpPr>
        <p:spPr>
          <a:xfrm>
            <a:off x="394675" y="3191062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3" name="Google Shape;973;p49"/>
          <p:cNvSpPr/>
          <p:nvPr/>
        </p:nvSpPr>
        <p:spPr>
          <a:xfrm>
            <a:off x="394675" y="3648262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4" name="Google Shape;974;p49"/>
          <p:cNvSpPr txBox="1"/>
          <p:nvPr/>
        </p:nvSpPr>
        <p:spPr>
          <a:xfrm>
            <a:off x="394838" y="3648338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2.5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5" name="Google Shape;975;p49"/>
          <p:cNvSpPr txBox="1"/>
          <p:nvPr/>
        </p:nvSpPr>
        <p:spPr>
          <a:xfrm>
            <a:off x="394838" y="3191138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2.4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6" name="Google Shape;956;p49"/>
          <p:cNvSpPr/>
          <p:nvPr/>
        </p:nvSpPr>
        <p:spPr>
          <a:xfrm>
            <a:off x="931075" y="34356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76" name="Google Shape;976;p49"/>
          <p:cNvCxnSpPr>
            <a:stCxn id="977" idx="0"/>
            <a:endCxn id="958" idx="2"/>
          </p:cNvCxnSpPr>
          <p:nvPr/>
        </p:nvCxnSpPr>
        <p:spPr>
          <a:xfrm flipH="1" rot="10800000">
            <a:off x="1454413" y="4330200"/>
            <a:ext cx="2289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8" name="Google Shape;978;p49"/>
          <p:cNvCxnSpPr>
            <a:stCxn id="979" idx="0"/>
            <a:endCxn id="958" idx="2"/>
          </p:cNvCxnSpPr>
          <p:nvPr/>
        </p:nvCxnSpPr>
        <p:spPr>
          <a:xfrm rot="10800000">
            <a:off x="1683313" y="4330200"/>
            <a:ext cx="2283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7" name="Google Shape;977;p49"/>
          <p:cNvSpPr/>
          <p:nvPr/>
        </p:nvSpPr>
        <p:spPr>
          <a:xfrm>
            <a:off x="1296013" y="45495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9" name="Google Shape;979;p49"/>
          <p:cNvSpPr/>
          <p:nvPr/>
        </p:nvSpPr>
        <p:spPr>
          <a:xfrm>
            <a:off x="1753213" y="45495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0" name="Google Shape;980;p49"/>
          <p:cNvSpPr txBox="1"/>
          <p:nvPr/>
        </p:nvSpPr>
        <p:spPr>
          <a:xfrm>
            <a:off x="1296175" y="45495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2.6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1" name="Google Shape;981;p49"/>
          <p:cNvSpPr txBox="1"/>
          <p:nvPr/>
        </p:nvSpPr>
        <p:spPr>
          <a:xfrm>
            <a:off x="1753375" y="45495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2" name="Google Shape;982;p49"/>
          <p:cNvCxnSpPr>
            <a:stCxn id="944" idx="3"/>
            <a:endCxn id="949" idx="1"/>
          </p:cNvCxnSpPr>
          <p:nvPr/>
        </p:nvCxnSpPr>
        <p:spPr>
          <a:xfrm>
            <a:off x="2435275" y="3578100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3" name="Google Shape;983;p49"/>
          <p:cNvCxnSpPr>
            <a:stCxn id="943" idx="3"/>
            <a:endCxn id="944" idx="1"/>
          </p:cNvCxnSpPr>
          <p:nvPr/>
        </p:nvCxnSpPr>
        <p:spPr>
          <a:xfrm>
            <a:off x="1825675" y="3578100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3" name="Google Shape;943;p49"/>
          <p:cNvSpPr/>
          <p:nvPr/>
        </p:nvSpPr>
        <p:spPr>
          <a:xfrm>
            <a:off x="1540675" y="34356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49"/>
          <p:cNvSpPr txBox="1"/>
          <p:nvPr/>
        </p:nvSpPr>
        <p:spPr>
          <a:xfrm>
            <a:off x="3612000" y="2325600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0" name="Google Shape;950;p49"/>
          <p:cNvSpPr/>
          <p:nvPr/>
        </p:nvSpPr>
        <p:spPr>
          <a:xfrm>
            <a:off x="3685988" y="41409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49"/>
          <p:cNvSpPr/>
          <p:nvPr/>
        </p:nvSpPr>
        <p:spPr>
          <a:xfrm>
            <a:off x="3686001" y="26931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5" name="Google Shape;985;p49"/>
          <p:cNvSpPr txBox="1"/>
          <p:nvPr/>
        </p:nvSpPr>
        <p:spPr>
          <a:xfrm>
            <a:off x="4089900" y="2727925"/>
            <a:ext cx="24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6" name="Google Shape;986;p49"/>
          <p:cNvCxnSpPr>
            <a:stCxn id="960" idx="3"/>
            <a:endCxn id="949" idx="1"/>
          </p:cNvCxnSpPr>
          <p:nvPr/>
        </p:nvCxnSpPr>
        <p:spPr>
          <a:xfrm>
            <a:off x="1825675" y="2968500"/>
            <a:ext cx="9342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7" name="Google Shape;987;p49"/>
          <p:cNvCxnSpPr>
            <a:stCxn id="944" idx="2"/>
            <a:endCxn id="958" idx="3"/>
          </p:cNvCxnSpPr>
          <p:nvPr/>
        </p:nvCxnSpPr>
        <p:spPr>
          <a:xfrm flipH="1">
            <a:off x="1825675" y="3720600"/>
            <a:ext cx="467100" cy="4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0" name="Google Shape;960;p49"/>
          <p:cNvSpPr/>
          <p:nvPr/>
        </p:nvSpPr>
        <p:spPr>
          <a:xfrm>
            <a:off x="1540675" y="28260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8" name="Google Shape;958;p49"/>
          <p:cNvSpPr/>
          <p:nvPr/>
        </p:nvSpPr>
        <p:spPr>
          <a:xfrm>
            <a:off x="1540675" y="40452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9" name="Google Shape;949;p49"/>
          <p:cNvSpPr/>
          <p:nvPr/>
        </p:nvSpPr>
        <p:spPr>
          <a:xfrm>
            <a:off x="2759863" y="34356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" name="Google Shape;944;p49"/>
          <p:cNvSpPr/>
          <p:nvPr/>
        </p:nvSpPr>
        <p:spPr>
          <a:xfrm>
            <a:off x="2150275" y="34356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49"/>
          <p:cNvSpPr txBox="1"/>
          <p:nvPr/>
        </p:nvSpPr>
        <p:spPr>
          <a:xfrm>
            <a:off x="7188250" y="2991300"/>
            <a:ext cx="112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Internal destinations.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9" name="Google Shape;989;p49"/>
          <p:cNvSpPr txBox="1"/>
          <p:nvPr/>
        </p:nvSpPr>
        <p:spPr>
          <a:xfrm>
            <a:off x="7188250" y="4330200"/>
            <a:ext cx="112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External destinations.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5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 of Hierarchical Addressing</a:t>
            </a:r>
            <a:endParaRPr/>
          </a:p>
        </p:txBody>
      </p:sp>
      <p:sp>
        <p:nvSpPr>
          <p:cNvPr id="995" name="Google Shape;995;p50"/>
          <p:cNvSpPr txBox="1"/>
          <p:nvPr>
            <p:ph idx="1" type="body"/>
          </p:nvPr>
        </p:nvSpPr>
        <p:spPr>
          <a:xfrm>
            <a:off x="107050" y="402200"/>
            <a:ext cx="5981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/>
              <a:t>Inter-domain</a:t>
            </a:r>
            <a:r>
              <a:rPr lang="en"/>
              <a:t> routing computes routes between networks.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need to think about churn inside networks.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Just think about network 1, network 2, etc.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/>
              <a:t>Intra-domain</a:t>
            </a:r>
            <a:r>
              <a:rPr lang="en"/>
              <a:t> routing computes routes inside a network.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need to </a:t>
            </a:r>
            <a:r>
              <a:rPr lang="en"/>
              <a:t>think</a:t>
            </a:r>
            <a:r>
              <a:rPr lang="en"/>
              <a:t> about churn in other networks.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Just think about 2.1, 2.2, etc.</a:t>
            </a:r>
            <a:endParaRPr/>
          </a:p>
        </p:txBody>
      </p:sp>
      <p:graphicFrame>
        <p:nvGraphicFramePr>
          <p:cNvPr id="996" name="Google Shape;996;p50"/>
          <p:cNvGraphicFramePr/>
          <p:nvPr/>
        </p:nvGraphicFramePr>
        <p:xfrm>
          <a:off x="6012682" y="165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{33B4F4F4-7802-4C7A-9403-79FBB97205F2}</a:tableStyleId>
              </a:tblPr>
              <a:tblGrid>
                <a:gridCol w="883550"/>
                <a:gridCol w="80615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R4's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3.*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997" name="Google Shape;997;p50"/>
          <p:cNvSpPr txBox="1"/>
          <p:nvPr/>
        </p:nvSpPr>
        <p:spPr>
          <a:xfrm>
            <a:off x="7858350" y="2718550"/>
            <a:ext cx="112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Internal destinations.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8" name="Google Shape;998;p50"/>
          <p:cNvSpPr txBox="1"/>
          <p:nvPr/>
        </p:nvSpPr>
        <p:spPr>
          <a:xfrm>
            <a:off x="7858350" y="4057450"/>
            <a:ext cx="112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External destinations.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3" name="Google Shape;1003;p51"/>
          <p:cNvCxnSpPr/>
          <p:nvPr/>
        </p:nvCxnSpPr>
        <p:spPr>
          <a:xfrm>
            <a:off x="6580225" y="4238902"/>
            <a:ext cx="51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4" name="Google Shape;1004;p51"/>
          <p:cNvCxnSpPr/>
          <p:nvPr/>
        </p:nvCxnSpPr>
        <p:spPr>
          <a:xfrm>
            <a:off x="6580225" y="4496960"/>
            <a:ext cx="51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5" name="Google Shape;1005;p51"/>
          <p:cNvCxnSpPr/>
          <p:nvPr/>
        </p:nvCxnSpPr>
        <p:spPr>
          <a:xfrm>
            <a:off x="6580225" y="4745200"/>
            <a:ext cx="51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6" name="Google Shape;1006;p51"/>
          <p:cNvSpPr/>
          <p:nvPr/>
        </p:nvSpPr>
        <p:spPr>
          <a:xfrm>
            <a:off x="3529024" y="4021825"/>
            <a:ext cx="1043100" cy="5232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7" name="Google Shape;1007;p51"/>
          <p:cNvSpPr txBox="1"/>
          <p:nvPr/>
        </p:nvSpPr>
        <p:spPr>
          <a:xfrm>
            <a:off x="3612000" y="3773400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8" name="Google Shape;1008;p51"/>
          <p:cNvSpPr txBox="1"/>
          <p:nvPr/>
        </p:nvSpPr>
        <p:spPr>
          <a:xfrm>
            <a:off x="4089900" y="4175725"/>
            <a:ext cx="24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9" name="Google Shape;1009;p51"/>
          <p:cNvSpPr/>
          <p:nvPr/>
        </p:nvSpPr>
        <p:spPr>
          <a:xfrm>
            <a:off x="3529024" y="2574025"/>
            <a:ext cx="1043100" cy="5232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0" name="Google Shape;1010;p51"/>
          <p:cNvCxnSpPr>
            <a:stCxn id="1011" idx="3"/>
            <a:endCxn id="1012" idx="1"/>
          </p:cNvCxnSpPr>
          <p:nvPr/>
        </p:nvCxnSpPr>
        <p:spPr>
          <a:xfrm>
            <a:off x="1825675" y="3578100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3" name="Google Shape;1013;p51"/>
          <p:cNvSpPr/>
          <p:nvPr/>
        </p:nvSpPr>
        <p:spPr>
          <a:xfrm>
            <a:off x="259300" y="2116225"/>
            <a:ext cx="2850600" cy="28506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4" name="Google Shape;1014;p5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</a:t>
            </a:r>
            <a:r>
              <a:rPr lang="en"/>
              <a:t> – Conceptual</a:t>
            </a:r>
            <a:endParaRPr/>
          </a:p>
        </p:txBody>
      </p:sp>
      <p:sp>
        <p:nvSpPr>
          <p:cNvPr id="1015" name="Google Shape;1015;p51"/>
          <p:cNvSpPr txBox="1"/>
          <p:nvPr>
            <p:ph idx="1" type="body"/>
          </p:nvPr>
        </p:nvSpPr>
        <p:spPr>
          <a:xfrm>
            <a:off x="107050" y="402200"/>
            <a:ext cx="8909700" cy="13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Sometimes, we can </a:t>
            </a:r>
            <a:r>
              <a:rPr i="1" lang="en"/>
              <a:t>aggregate</a:t>
            </a:r>
            <a:r>
              <a:rPr lang="en"/>
              <a:t> several rows into a single row.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From R4, any packet to an external network has a next-hop of R9.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*</a:t>
            </a:r>
            <a:r>
              <a:rPr lang="en"/>
              <a:t>.</a:t>
            </a:r>
            <a:r>
              <a:rPr lang="en"/>
              <a:t>* wildcard says: For any destination not in the table, forward to R9.</a:t>
            </a:r>
            <a:endParaRPr/>
          </a:p>
        </p:txBody>
      </p:sp>
      <p:cxnSp>
        <p:nvCxnSpPr>
          <p:cNvPr id="1016" name="Google Shape;1016;p51"/>
          <p:cNvCxnSpPr>
            <a:stCxn id="1017" idx="3"/>
            <a:endCxn id="1018" idx="1"/>
          </p:cNvCxnSpPr>
          <p:nvPr/>
        </p:nvCxnSpPr>
        <p:spPr>
          <a:xfrm>
            <a:off x="3044863" y="3578100"/>
            <a:ext cx="641100" cy="7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51"/>
          <p:cNvSpPr txBox="1"/>
          <p:nvPr/>
        </p:nvSpPr>
        <p:spPr>
          <a:xfrm>
            <a:off x="1268650" y="1878152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20" name="Google Shape;1020;p51"/>
          <p:cNvCxnSpPr>
            <a:stCxn id="1017" idx="3"/>
            <a:endCxn id="1021" idx="1"/>
          </p:cNvCxnSpPr>
          <p:nvPr/>
        </p:nvCxnSpPr>
        <p:spPr>
          <a:xfrm flipH="1" rot="10800000">
            <a:off x="3044863" y="2835600"/>
            <a:ext cx="641100" cy="7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2" name="Google Shape;1022;p51"/>
          <p:cNvCxnSpPr>
            <a:stCxn id="1023" idx="3"/>
            <a:endCxn id="1011" idx="1"/>
          </p:cNvCxnSpPr>
          <p:nvPr/>
        </p:nvCxnSpPr>
        <p:spPr>
          <a:xfrm>
            <a:off x="1216075" y="3578100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4" name="Google Shape;1024;p51"/>
          <p:cNvCxnSpPr>
            <a:stCxn id="1011" idx="2"/>
            <a:endCxn id="1025" idx="0"/>
          </p:cNvCxnSpPr>
          <p:nvPr/>
        </p:nvCxnSpPr>
        <p:spPr>
          <a:xfrm>
            <a:off x="1683175" y="3720600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p51"/>
          <p:cNvCxnSpPr>
            <a:stCxn id="1027" idx="2"/>
            <a:endCxn id="1011" idx="0"/>
          </p:cNvCxnSpPr>
          <p:nvPr/>
        </p:nvCxnSpPr>
        <p:spPr>
          <a:xfrm>
            <a:off x="1683175" y="3111000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8" name="Google Shape;1028;p51"/>
          <p:cNvCxnSpPr>
            <a:stCxn id="1029" idx="4"/>
            <a:endCxn id="1027" idx="0"/>
          </p:cNvCxnSpPr>
          <p:nvPr/>
        </p:nvCxnSpPr>
        <p:spPr>
          <a:xfrm>
            <a:off x="1302100" y="2530200"/>
            <a:ext cx="3810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0" name="Google Shape;1030;p51"/>
          <p:cNvCxnSpPr>
            <a:stCxn id="1031" idx="4"/>
            <a:endCxn id="1027" idx="0"/>
          </p:cNvCxnSpPr>
          <p:nvPr/>
        </p:nvCxnSpPr>
        <p:spPr>
          <a:xfrm>
            <a:off x="1683100" y="2530200"/>
            <a:ext cx="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2" name="Google Shape;1032;p51"/>
          <p:cNvCxnSpPr>
            <a:stCxn id="1033" idx="4"/>
            <a:endCxn id="1027" idx="0"/>
          </p:cNvCxnSpPr>
          <p:nvPr/>
        </p:nvCxnSpPr>
        <p:spPr>
          <a:xfrm flipH="1">
            <a:off x="1683100" y="2530200"/>
            <a:ext cx="3810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9" name="Google Shape;1029;p51"/>
          <p:cNvSpPr/>
          <p:nvPr/>
        </p:nvSpPr>
        <p:spPr>
          <a:xfrm>
            <a:off x="1143700" y="22134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1" name="Google Shape;1031;p51"/>
          <p:cNvSpPr/>
          <p:nvPr/>
        </p:nvSpPr>
        <p:spPr>
          <a:xfrm>
            <a:off x="1524700" y="22134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3" name="Google Shape;1033;p51"/>
          <p:cNvSpPr/>
          <p:nvPr/>
        </p:nvSpPr>
        <p:spPr>
          <a:xfrm>
            <a:off x="1905700" y="22134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4" name="Google Shape;1034;p51"/>
          <p:cNvSpPr txBox="1"/>
          <p:nvPr/>
        </p:nvSpPr>
        <p:spPr>
          <a:xfrm>
            <a:off x="1143863" y="22134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5" name="Google Shape;1035;p51"/>
          <p:cNvSpPr txBox="1"/>
          <p:nvPr/>
        </p:nvSpPr>
        <p:spPr>
          <a:xfrm>
            <a:off x="1524863" y="22134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6" name="Google Shape;1036;p51"/>
          <p:cNvSpPr txBox="1"/>
          <p:nvPr/>
        </p:nvSpPr>
        <p:spPr>
          <a:xfrm>
            <a:off x="1905863" y="22134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37" name="Google Shape;1037;p51"/>
          <p:cNvCxnSpPr>
            <a:stCxn id="1038" idx="6"/>
            <a:endCxn id="1023" idx="1"/>
          </p:cNvCxnSpPr>
          <p:nvPr/>
        </p:nvCxnSpPr>
        <p:spPr>
          <a:xfrm>
            <a:off x="711475" y="3349462"/>
            <a:ext cx="2196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9" name="Google Shape;1039;p51"/>
          <p:cNvCxnSpPr>
            <a:stCxn id="1040" idx="6"/>
            <a:endCxn id="1023" idx="1"/>
          </p:cNvCxnSpPr>
          <p:nvPr/>
        </p:nvCxnSpPr>
        <p:spPr>
          <a:xfrm flipH="1" rot="10800000">
            <a:off x="711475" y="3578062"/>
            <a:ext cx="2196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8" name="Google Shape;1038;p51"/>
          <p:cNvSpPr/>
          <p:nvPr/>
        </p:nvSpPr>
        <p:spPr>
          <a:xfrm>
            <a:off x="394675" y="3191062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0" name="Google Shape;1040;p51"/>
          <p:cNvSpPr/>
          <p:nvPr/>
        </p:nvSpPr>
        <p:spPr>
          <a:xfrm>
            <a:off x="394675" y="3648262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1"/>
          <p:cNvSpPr txBox="1"/>
          <p:nvPr/>
        </p:nvSpPr>
        <p:spPr>
          <a:xfrm>
            <a:off x="394838" y="3648338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2.5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51"/>
          <p:cNvSpPr txBox="1"/>
          <p:nvPr/>
        </p:nvSpPr>
        <p:spPr>
          <a:xfrm>
            <a:off x="394838" y="3191138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2.4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3" name="Google Shape;1023;p51"/>
          <p:cNvSpPr/>
          <p:nvPr/>
        </p:nvSpPr>
        <p:spPr>
          <a:xfrm>
            <a:off x="931075" y="34356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3" name="Google Shape;1043;p51"/>
          <p:cNvCxnSpPr>
            <a:stCxn id="1044" idx="0"/>
            <a:endCxn id="1025" idx="2"/>
          </p:cNvCxnSpPr>
          <p:nvPr/>
        </p:nvCxnSpPr>
        <p:spPr>
          <a:xfrm flipH="1" rot="10800000">
            <a:off x="1454413" y="4330200"/>
            <a:ext cx="2289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5" name="Google Shape;1045;p51"/>
          <p:cNvCxnSpPr>
            <a:stCxn id="1046" idx="0"/>
            <a:endCxn id="1025" idx="2"/>
          </p:cNvCxnSpPr>
          <p:nvPr/>
        </p:nvCxnSpPr>
        <p:spPr>
          <a:xfrm rot="10800000">
            <a:off x="1683313" y="4330200"/>
            <a:ext cx="2283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4" name="Google Shape;1044;p51"/>
          <p:cNvSpPr/>
          <p:nvPr/>
        </p:nvSpPr>
        <p:spPr>
          <a:xfrm>
            <a:off x="1296013" y="45495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1"/>
          <p:cNvSpPr/>
          <p:nvPr/>
        </p:nvSpPr>
        <p:spPr>
          <a:xfrm>
            <a:off x="1753213" y="45495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7" name="Google Shape;1047;p51"/>
          <p:cNvSpPr txBox="1"/>
          <p:nvPr/>
        </p:nvSpPr>
        <p:spPr>
          <a:xfrm>
            <a:off x="1296175" y="45495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2.6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8" name="Google Shape;1048;p51"/>
          <p:cNvSpPr txBox="1"/>
          <p:nvPr/>
        </p:nvSpPr>
        <p:spPr>
          <a:xfrm>
            <a:off x="1753375" y="45495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9" name="Google Shape;1049;p51"/>
          <p:cNvCxnSpPr>
            <a:stCxn id="1012" idx="3"/>
            <a:endCxn id="1017" idx="1"/>
          </p:cNvCxnSpPr>
          <p:nvPr/>
        </p:nvCxnSpPr>
        <p:spPr>
          <a:xfrm>
            <a:off x="2435275" y="3578100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0" name="Google Shape;1050;p51"/>
          <p:cNvCxnSpPr>
            <a:stCxn id="1011" idx="3"/>
            <a:endCxn id="1012" idx="1"/>
          </p:cNvCxnSpPr>
          <p:nvPr/>
        </p:nvCxnSpPr>
        <p:spPr>
          <a:xfrm>
            <a:off x="1825675" y="3578100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1" name="Google Shape;1011;p51"/>
          <p:cNvSpPr/>
          <p:nvPr/>
        </p:nvSpPr>
        <p:spPr>
          <a:xfrm>
            <a:off x="1540675" y="34356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1" name="Google Shape;1051;p51"/>
          <p:cNvSpPr txBox="1"/>
          <p:nvPr/>
        </p:nvSpPr>
        <p:spPr>
          <a:xfrm>
            <a:off x="3612000" y="2325600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8" name="Google Shape;1018;p51"/>
          <p:cNvSpPr/>
          <p:nvPr/>
        </p:nvSpPr>
        <p:spPr>
          <a:xfrm>
            <a:off x="3685988" y="41409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51"/>
          <p:cNvSpPr/>
          <p:nvPr/>
        </p:nvSpPr>
        <p:spPr>
          <a:xfrm>
            <a:off x="3686001" y="26931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2" name="Google Shape;1052;p51"/>
          <p:cNvSpPr txBox="1"/>
          <p:nvPr/>
        </p:nvSpPr>
        <p:spPr>
          <a:xfrm>
            <a:off x="4089900" y="2727925"/>
            <a:ext cx="24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53" name="Google Shape;1053;p51"/>
          <p:cNvCxnSpPr>
            <a:stCxn id="1027" idx="3"/>
            <a:endCxn id="1017" idx="1"/>
          </p:cNvCxnSpPr>
          <p:nvPr/>
        </p:nvCxnSpPr>
        <p:spPr>
          <a:xfrm>
            <a:off x="1825675" y="2968500"/>
            <a:ext cx="9342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4" name="Google Shape;1054;p51"/>
          <p:cNvCxnSpPr>
            <a:stCxn id="1012" idx="2"/>
            <a:endCxn id="1025" idx="3"/>
          </p:cNvCxnSpPr>
          <p:nvPr/>
        </p:nvCxnSpPr>
        <p:spPr>
          <a:xfrm flipH="1">
            <a:off x="1825675" y="3720600"/>
            <a:ext cx="467100" cy="4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7" name="Google Shape;1027;p51"/>
          <p:cNvSpPr/>
          <p:nvPr/>
        </p:nvSpPr>
        <p:spPr>
          <a:xfrm>
            <a:off x="1540675" y="28260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5" name="Google Shape;1025;p51"/>
          <p:cNvSpPr/>
          <p:nvPr/>
        </p:nvSpPr>
        <p:spPr>
          <a:xfrm>
            <a:off x="1540675" y="40452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7" name="Google Shape;1017;p51"/>
          <p:cNvSpPr/>
          <p:nvPr/>
        </p:nvSpPr>
        <p:spPr>
          <a:xfrm>
            <a:off x="2759863" y="34356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2" name="Google Shape;1012;p51"/>
          <p:cNvSpPr/>
          <p:nvPr/>
        </p:nvSpPr>
        <p:spPr>
          <a:xfrm>
            <a:off x="2150275" y="34356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55" name="Google Shape;1055;p51"/>
          <p:cNvGraphicFramePr/>
          <p:nvPr/>
        </p:nvGraphicFramePr>
        <p:xfrm>
          <a:off x="7095182" y="192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{33B4F4F4-7802-4C7A-9403-79FBB97205F2}</a:tableStyleId>
              </a:tblPr>
              <a:tblGrid>
                <a:gridCol w="883550"/>
                <a:gridCol w="80615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R4's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2.1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2.2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2.4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2.5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2.6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R5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2.7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R5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749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56" name="Google Shape;1056;p51"/>
          <p:cNvGraphicFramePr/>
          <p:nvPr/>
        </p:nvGraphicFramePr>
        <p:xfrm>
          <a:off x="4885382" y="192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{33B4F4F4-7802-4C7A-9403-79FBB97205F2}</a:tableStyleId>
              </a:tblPr>
              <a:tblGrid>
                <a:gridCol w="883550"/>
                <a:gridCol w="80615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R4's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2.1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2.2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2.4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2.5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2.6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R5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2.7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R5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3.*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1" name="Google Shape;1061;p52"/>
          <p:cNvCxnSpPr/>
          <p:nvPr/>
        </p:nvCxnSpPr>
        <p:spPr>
          <a:xfrm>
            <a:off x="6580225" y="2995153"/>
            <a:ext cx="51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2" name="Google Shape;1062;p52"/>
          <p:cNvCxnSpPr/>
          <p:nvPr/>
        </p:nvCxnSpPr>
        <p:spPr>
          <a:xfrm>
            <a:off x="6580225" y="3253211"/>
            <a:ext cx="51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3" name="Google Shape;1063;p52"/>
          <p:cNvCxnSpPr/>
          <p:nvPr/>
        </p:nvCxnSpPr>
        <p:spPr>
          <a:xfrm>
            <a:off x="6580225" y="3476902"/>
            <a:ext cx="51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4" name="Google Shape;1064;p52"/>
          <p:cNvCxnSpPr/>
          <p:nvPr/>
        </p:nvCxnSpPr>
        <p:spPr>
          <a:xfrm>
            <a:off x="6580225" y="3734960"/>
            <a:ext cx="51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5" name="Google Shape;1065;p52"/>
          <p:cNvCxnSpPr/>
          <p:nvPr/>
        </p:nvCxnSpPr>
        <p:spPr>
          <a:xfrm>
            <a:off x="6580225" y="3983200"/>
            <a:ext cx="51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6" name="Google Shape;1066;p52"/>
          <p:cNvSpPr/>
          <p:nvPr/>
        </p:nvSpPr>
        <p:spPr>
          <a:xfrm>
            <a:off x="3529024" y="4021825"/>
            <a:ext cx="1043100" cy="5232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7" name="Google Shape;1067;p52"/>
          <p:cNvSpPr txBox="1"/>
          <p:nvPr/>
        </p:nvSpPr>
        <p:spPr>
          <a:xfrm>
            <a:off x="3612000" y="3773400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52"/>
          <p:cNvSpPr txBox="1"/>
          <p:nvPr/>
        </p:nvSpPr>
        <p:spPr>
          <a:xfrm>
            <a:off x="4089900" y="4175725"/>
            <a:ext cx="24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52"/>
          <p:cNvSpPr/>
          <p:nvPr/>
        </p:nvSpPr>
        <p:spPr>
          <a:xfrm>
            <a:off x="3529024" y="2574025"/>
            <a:ext cx="1043100" cy="5232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70" name="Google Shape;1070;p52"/>
          <p:cNvCxnSpPr>
            <a:stCxn id="1071" idx="3"/>
            <a:endCxn id="1072" idx="1"/>
          </p:cNvCxnSpPr>
          <p:nvPr/>
        </p:nvCxnSpPr>
        <p:spPr>
          <a:xfrm>
            <a:off x="1825675" y="3578100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3" name="Google Shape;1073;p52"/>
          <p:cNvSpPr/>
          <p:nvPr/>
        </p:nvSpPr>
        <p:spPr>
          <a:xfrm>
            <a:off x="259300" y="2116225"/>
            <a:ext cx="2850600" cy="28506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5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 – Conceptual</a:t>
            </a:r>
            <a:endParaRPr/>
          </a:p>
        </p:txBody>
      </p:sp>
      <p:sp>
        <p:nvSpPr>
          <p:cNvPr id="1075" name="Google Shape;1075;p52"/>
          <p:cNvSpPr txBox="1"/>
          <p:nvPr>
            <p:ph idx="1" type="body"/>
          </p:nvPr>
        </p:nvSpPr>
        <p:spPr>
          <a:xfrm>
            <a:off x="107050" y="402200"/>
            <a:ext cx="8909700" cy="13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From R2, everything is reached through R3, so we can aggregate entries.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lang="en"/>
              <a:t>*</a:t>
            </a:r>
            <a:r>
              <a:rPr lang="en"/>
              <a:t>.</a:t>
            </a:r>
            <a:r>
              <a:rPr lang="en"/>
              <a:t>* wildcard (everything not in the table) is the </a:t>
            </a:r>
            <a:r>
              <a:rPr b="1" lang="en"/>
              <a:t>default route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hosts only have the default route!</a:t>
            </a:r>
            <a:endParaRPr/>
          </a:p>
        </p:txBody>
      </p:sp>
      <p:cxnSp>
        <p:nvCxnSpPr>
          <p:cNvPr id="1076" name="Google Shape;1076;p52"/>
          <p:cNvCxnSpPr>
            <a:stCxn id="1077" idx="3"/>
            <a:endCxn id="1078" idx="1"/>
          </p:cNvCxnSpPr>
          <p:nvPr/>
        </p:nvCxnSpPr>
        <p:spPr>
          <a:xfrm>
            <a:off x="3044863" y="3578100"/>
            <a:ext cx="641100" cy="7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9" name="Google Shape;1079;p52"/>
          <p:cNvSpPr txBox="1"/>
          <p:nvPr/>
        </p:nvSpPr>
        <p:spPr>
          <a:xfrm>
            <a:off x="1268650" y="1878152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80" name="Google Shape;1080;p52"/>
          <p:cNvCxnSpPr>
            <a:stCxn id="1077" idx="3"/>
            <a:endCxn id="1081" idx="1"/>
          </p:cNvCxnSpPr>
          <p:nvPr/>
        </p:nvCxnSpPr>
        <p:spPr>
          <a:xfrm flipH="1" rot="10800000">
            <a:off x="3044863" y="2835600"/>
            <a:ext cx="641100" cy="7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2" name="Google Shape;1082;p52"/>
          <p:cNvCxnSpPr>
            <a:stCxn id="1083" idx="3"/>
            <a:endCxn id="1071" idx="1"/>
          </p:cNvCxnSpPr>
          <p:nvPr/>
        </p:nvCxnSpPr>
        <p:spPr>
          <a:xfrm>
            <a:off x="1216075" y="3578100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4" name="Google Shape;1084;p52"/>
          <p:cNvCxnSpPr>
            <a:stCxn id="1071" idx="2"/>
            <a:endCxn id="1085" idx="0"/>
          </p:cNvCxnSpPr>
          <p:nvPr/>
        </p:nvCxnSpPr>
        <p:spPr>
          <a:xfrm>
            <a:off x="1683175" y="3720600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6" name="Google Shape;1086;p52"/>
          <p:cNvCxnSpPr>
            <a:stCxn id="1087" idx="2"/>
            <a:endCxn id="1071" idx="0"/>
          </p:cNvCxnSpPr>
          <p:nvPr/>
        </p:nvCxnSpPr>
        <p:spPr>
          <a:xfrm>
            <a:off x="1683175" y="3111000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p52"/>
          <p:cNvCxnSpPr>
            <a:stCxn id="1089" idx="4"/>
            <a:endCxn id="1087" idx="0"/>
          </p:cNvCxnSpPr>
          <p:nvPr/>
        </p:nvCxnSpPr>
        <p:spPr>
          <a:xfrm>
            <a:off x="1302100" y="2530200"/>
            <a:ext cx="3810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0" name="Google Shape;1090;p52"/>
          <p:cNvCxnSpPr>
            <a:stCxn id="1091" idx="4"/>
            <a:endCxn id="1087" idx="0"/>
          </p:cNvCxnSpPr>
          <p:nvPr/>
        </p:nvCxnSpPr>
        <p:spPr>
          <a:xfrm>
            <a:off x="1683100" y="2530200"/>
            <a:ext cx="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2" name="Google Shape;1092;p52"/>
          <p:cNvCxnSpPr>
            <a:stCxn id="1093" idx="4"/>
            <a:endCxn id="1087" idx="0"/>
          </p:cNvCxnSpPr>
          <p:nvPr/>
        </p:nvCxnSpPr>
        <p:spPr>
          <a:xfrm flipH="1">
            <a:off x="1683100" y="2530200"/>
            <a:ext cx="3810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9" name="Google Shape;1089;p52"/>
          <p:cNvSpPr/>
          <p:nvPr/>
        </p:nvSpPr>
        <p:spPr>
          <a:xfrm>
            <a:off x="1143700" y="22134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52"/>
          <p:cNvSpPr/>
          <p:nvPr/>
        </p:nvSpPr>
        <p:spPr>
          <a:xfrm>
            <a:off x="1524700" y="22134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52"/>
          <p:cNvSpPr/>
          <p:nvPr/>
        </p:nvSpPr>
        <p:spPr>
          <a:xfrm>
            <a:off x="1905700" y="22134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52"/>
          <p:cNvSpPr txBox="1"/>
          <p:nvPr/>
        </p:nvSpPr>
        <p:spPr>
          <a:xfrm>
            <a:off x="1143863" y="22134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52"/>
          <p:cNvSpPr txBox="1"/>
          <p:nvPr/>
        </p:nvSpPr>
        <p:spPr>
          <a:xfrm>
            <a:off x="1524863" y="22134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52"/>
          <p:cNvSpPr txBox="1"/>
          <p:nvPr/>
        </p:nvSpPr>
        <p:spPr>
          <a:xfrm>
            <a:off x="1905863" y="22134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97" name="Google Shape;1097;p52"/>
          <p:cNvCxnSpPr>
            <a:stCxn id="1098" idx="6"/>
            <a:endCxn id="1083" idx="1"/>
          </p:cNvCxnSpPr>
          <p:nvPr/>
        </p:nvCxnSpPr>
        <p:spPr>
          <a:xfrm>
            <a:off x="711475" y="3349462"/>
            <a:ext cx="2196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9" name="Google Shape;1099;p52"/>
          <p:cNvCxnSpPr>
            <a:stCxn id="1100" idx="6"/>
            <a:endCxn id="1083" idx="1"/>
          </p:cNvCxnSpPr>
          <p:nvPr/>
        </p:nvCxnSpPr>
        <p:spPr>
          <a:xfrm flipH="1" rot="10800000">
            <a:off x="711475" y="3578062"/>
            <a:ext cx="2196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8" name="Google Shape;1098;p52"/>
          <p:cNvSpPr/>
          <p:nvPr/>
        </p:nvSpPr>
        <p:spPr>
          <a:xfrm>
            <a:off x="394675" y="3191062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52"/>
          <p:cNvSpPr/>
          <p:nvPr/>
        </p:nvSpPr>
        <p:spPr>
          <a:xfrm>
            <a:off x="394675" y="3648262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1" name="Google Shape;1101;p52"/>
          <p:cNvSpPr txBox="1"/>
          <p:nvPr/>
        </p:nvSpPr>
        <p:spPr>
          <a:xfrm>
            <a:off x="394838" y="3648338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2.5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2" name="Google Shape;1102;p52"/>
          <p:cNvSpPr txBox="1"/>
          <p:nvPr/>
        </p:nvSpPr>
        <p:spPr>
          <a:xfrm>
            <a:off x="394838" y="3191138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2.4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3" name="Google Shape;1083;p52"/>
          <p:cNvSpPr/>
          <p:nvPr/>
        </p:nvSpPr>
        <p:spPr>
          <a:xfrm>
            <a:off x="931075" y="34356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3" name="Google Shape;1103;p52"/>
          <p:cNvCxnSpPr>
            <a:stCxn id="1104" idx="0"/>
            <a:endCxn id="1085" idx="2"/>
          </p:cNvCxnSpPr>
          <p:nvPr/>
        </p:nvCxnSpPr>
        <p:spPr>
          <a:xfrm flipH="1" rot="10800000">
            <a:off x="1454413" y="4330200"/>
            <a:ext cx="2289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5" name="Google Shape;1105;p52"/>
          <p:cNvCxnSpPr>
            <a:stCxn id="1106" idx="0"/>
            <a:endCxn id="1085" idx="2"/>
          </p:cNvCxnSpPr>
          <p:nvPr/>
        </p:nvCxnSpPr>
        <p:spPr>
          <a:xfrm rot="10800000">
            <a:off x="1683313" y="4330200"/>
            <a:ext cx="2283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4" name="Google Shape;1104;p52"/>
          <p:cNvSpPr/>
          <p:nvPr/>
        </p:nvSpPr>
        <p:spPr>
          <a:xfrm>
            <a:off x="1296013" y="45495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6" name="Google Shape;1106;p52"/>
          <p:cNvSpPr/>
          <p:nvPr/>
        </p:nvSpPr>
        <p:spPr>
          <a:xfrm>
            <a:off x="1753213" y="45495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7" name="Google Shape;1107;p52"/>
          <p:cNvSpPr txBox="1"/>
          <p:nvPr/>
        </p:nvSpPr>
        <p:spPr>
          <a:xfrm>
            <a:off x="1296175" y="45495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2.6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8" name="Google Shape;1108;p52"/>
          <p:cNvSpPr txBox="1"/>
          <p:nvPr/>
        </p:nvSpPr>
        <p:spPr>
          <a:xfrm>
            <a:off x="1753375" y="45495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9" name="Google Shape;1109;p52"/>
          <p:cNvCxnSpPr>
            <a:stCxn id="1072" idx="3"/>
            <a:endCxn id="1077" idx="1"/>
          </p:cNvCxnSpPr>
          <p:nvPr/>
        </p:nvCxnSpPr>
        <p:spPr>
          <a:xfrm>
            <a:off x="2435275" y="3578100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p52"/>
          <p:cNvCxnSpPr>
            <a:stCxn id="1071" idx="3"/>
            <a:endCxn id="1072" idx="1"/>
          </p:cNvCxnSpPr>
          <p:nvPr/>
        </p:nvCxnSpPr>
        <p:spPr>
          <a:xfrm>
            <a:off x="1825675" y="3578100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1" name="Google Shape;1071;p52"/>
          <p:cNvSpPr/>
          <p:nvPr/>
        </p:nvSpPr>
        <p:spPr>
          <a:xfrm>
            <a:off x="1540675" y="34356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1" name="Google Shape;1111;p52"/>
          <p:cNvSpPr txBox="1"/>
          <p:nvPr/>
        </p:nvSpPr>
        <p:spPr>
          <a:xfrm>
            <a:off x="3612000" y="2325600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8" name="Google Shape;1078;p52"/>
          <p:cNvSpPr/>
          <p:nvPr/>
        </p:nvSpPr>
        <p:spPr>
          <a:xfrm>
            <a:off x="3685988" y="41409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1" name="Google Shape;1081;p52"/>
          <p:cNvSpPr/>
          <p:nvPr/>
        </p:nvSpPr>
        <p:spPr>
          <a:xfrm>
            <a:off x="3686001" y="26931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2" name="Google Shape;1112;p52"/>
          <p:cNvSpPr txBox="1"/>
          <p:nvPr/>
        </p:nvSpPr>
        <p:spPr>
          <a:xfrm>
            <a:off x="4089900" y="2727925"/>
            <a:ext cx="24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13" name="Google Shape;1113;p52"/>
          <p:cNvCxnSpPr>
            <a:stCxn id="1087" idx="3"/>
            <a:endCxn id="1077" idx="1"/>
          </p:cNvCxnSpPr>
          <p:nvPr/>
        </p:nvCxnSpPr>
        <p:spPr>
          <a:xfrm>
            <a:off x="1825675" y="2968500"/>
            <a:ext cx="9342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4" name="Google Shape;1114;p52"/>
          <p:cNvCxnSpPr>
            <a:stCxn id="1072" idx="2"/>
            <a:endCxn id="1085" idx="3"/>
          </p:cNvCxnSpPr>
          <p:nvPr/>
        </p:nvCxnSpPr>
        <p:spPr>
          <a:xfrm flipH="1">
            <a:off x="1825675" y="3720600"/>
            <a:ext cx="467100" cy="4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7" name="Google Shape;1087;p52"/>
          <p:cNvSpPr/>
          <p:nvPr/>
        </p:nvSpPr>
        <p:spPr>
          <a:xfrm>
            <a:off x="1540675" y="28260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5" name="Google Shape;1085;p52"/>
          <p:cNvSpPr/>
          <p:nvPr/>
        </p:nvSpPr>
        <p:spPr>
          <a:xfrm>
            <a:off x="1540675" y="40452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7" name="Google Shape;1077;p52"/>
          <p:cNvSpPr/>
          <p:nvPr/>
        </p:nvSpPr>
        <p:spPr>
          <a:xfrm>
            <a:off x="2759863" y="34356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52"/>
          <p:cNvSpPr/>
          <p:nvPr/>
        </p:nvSpPr>
        <p:spPr>
          <a:xfrm>
            <a:off x="2150275" y="34356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15" name="Google Shape;1115;p52"/>
          <p:cNvGraphicFramePr/>
          <p:nvPr/>
        </p:nvGraphicFramePr>
        <p:xfrm>
          <a:off x="7095182" y="192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{33B4F4F4-7802-4C7A-9403-79FBB97205F2}</a:tableStyleId>
              </a:tblPr>
              <a:tblGrid>
                <a:gridCol w="883550"/>
                <a:gridCol w="80615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R2's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99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6" name="Google Shape;1116;p52"/>
          <p:cNvGraphicFramePr/>
          <p:nvPr/>
        </p:nvGraphicFramePr>
        <p:xfrm>
          <a:off x="4885382" y="192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{33B4F4F4-7802-4C7A-9403-79FBB97205F2}</a:tableStyleId>
              </a:tblPr>
              <a:tblGrid>
                <a:gridCol w="883550"/>
                <a:gridCol w="80615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R2's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3.*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1117" name="Google Shape;1117;p52"/>
          <p:cNvCxnSpPr/>
          <p:nvPr/>
        </p:nvCxnSpPr>
        <p:spPr>
          <a:xfrm>
            <a:off x="6580225" y="4238902"/>
            <a:ext cx="51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8" name="Google Shape;1118;p52"/>
          <p:cNvCxnSpPr/>
          <p:nvPr/>
        </p:nvCxnSpPr>
        <p:spPr>
          <a:xfrm>
            <a:off x="6580225" y="4496960"/>
            <a:ext cx="51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9" name="Google Shape;1119;p52"/>
          <p:cNvCxnSpPr/>
          <p:nvPr/>
        </p:nvCxnSpPr>
        <p:spPr>
          <a:xfrm>
            <a:off x="6580225" y="4745200"/>
            <a:ext cx="51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Protocols – Roadmap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107050" y="402200"/>
            <a:ext cx="8909700" cy="24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Routing protocols can be classified by: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Where</a:t>
            </a:r>
            <a:r>
              <a:rPr lang="en"/>
              <a:t> they operate. (Intra-domain or inter-domain.)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How</a:t>
            </a:r>
            <a:r>
              <a:rPr lang="en"/>
              <a:t> they operate. (Distance-vector, link-state, or path-vector.)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Today, we'll look at </a:t>
            </a:r>
            <a:r>
              <a:rPr b="1" lang="en"/>
              <a:t>link-state</a:t>
            </a:r>
            <a:r>
              <a:rPr lang="en"/>
              <a:t> protocols.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common as an Interior Gateway Protocol.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Major</a:t>
            </a:r>
            <a:r>
              <a:rPr lang="en"/>
              <a:t> examples: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IS-IS (Intermediate System to Intermediate System).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OSPF (Open Shortest Path First).</a:t>
            </a:r>
            <a:endParaRPr/>
          </a:p>
        </p:txBody>
      </p:sp>
      <p:graphicFrame>
        <p:nvGraphicFramePr>
          <p:cNvPr id="159" name="Google Shape;159;p26"/>
          <p:cNvGraphicFramePr/>
          <p:nvPr/>
        </p:nvGraphicFramePr>
        <p:xfrm>
          <a:off x="1340413" y="347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{33B4F4F4-7802-4C7A-9403-79FBB97205F2}</a:tableStyleId>
              </a:tblPr>
              <a:tblGrid>
                <a:gridCol w="1471100"/>
                <a:gridCol w="2525675"/>
                <a:gridCol w="2466375"/>
              </a:tblGrid>
              <a:tr h="35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Intra-domain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(Interior Gateway Protocol)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Inter-domain</a:t>
                      </a:r>
                      <a:b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(Exterior Gateway Protocol)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/>
                </a:tc>
              </a:tr>
              <a:tr h="22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Distance-vector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RIP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–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/>
                </a:tc>
              </a:tr>
              <a:tr h="22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Link-state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IS-IS, OSPF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–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/>
                </a:tc>
              </a:tr>
              <a:tr h="22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Path-vector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–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BGP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53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Assigning Addresses</a:t>
            </a:r>
            <a:endParaRPr/>
          </a:p>
        </p:txBody>
      </p:sp>
      <p:sp>
        <p:nvSpPr>
          <p:cNvPr id="1125" name="Google Shape;1125;p53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Link-State Protocols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Overview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Computing Paths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Learning Graph Topology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IP Addressing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Hierarchical Addressing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Assigning Addresses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Writing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Aggregating Routes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IPv6 Changes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126" name="Google Shape;1126;p53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X, CS 168, Fall 2024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54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Assigning Addresses</a:t>
            </a:r>
            <a:endParaRPr/>
          </a:p>
        </p:txBody>
      </p:sp>
      <p:sp>
        <p:nvSpPr>
          <p:cNvPr id="1132" name="Google Shape;1132;p54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Hierarchical addressing makes routing scalable.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Hosts that are "close to each other" (in some sense) share part of their address.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Analogy: All third-floor room numbers start with the digit 3.	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a host joins the network, it's assigned an IP address based on its location in the network.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Analogy: When you move to a new house, your address changes.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we assign addresses to hosts?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7" name="Google Shape;1137;p55"/>
          <p:cNvCxnSpPr/>
          <p:nvPr/>
        </p:nvCxnSpPr>
        <p:spPr>
          <a:xfrm>
            <a:off x="3415125" y="4608650"/>
            <a:ext cx="3222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38" name="Google Shape;1138;p5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Assigning Addresses, Attempt </a:t>
            </a:r>
            <a:r>
              <a:rPr lang="en"/>
              <a:t>1/3 – Early Internet</a:t>
            </a:r>
            <a:endParaRPr/>
          </a:p>
        </p:txBody>
      </p:sp>
      <p:sp>
        <p:nvSpPr>
          <p:cNvPr id="1139" name="Google Shape;1139;p55"/>
          <p:cNvSpPr txBox="1"/>
          <p:nvPr>
            <p:ph idx="1" type="body"/>
          </p:nvPr>
        </p:nvSpPr>
        <p:spPr>
          <a:xfrm>
            <a:off x="107050" y="402200"/>
            <a:ext cx="8909700" cy="31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Addresses are 32 bits long.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Top 8 bits = network ID.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Bottom 24 bits = host ID.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Each organization gets a unique network ID.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AT&amp;T = ID 12.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Apple = ID 17.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Ford = ID 19.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 Department of Defense = IDs 6, 7, 11, 21, 22, 26, 28, 29, 30, 33, 55, 214, 215.</a:t>
            </a:r>
            <a:endParaRPr/>
          </a:p>
        </p:txBody>
      </p:sp>
      <p:sp>
        <p:nvSpPr>
          <p:cNvPr id="1140" name="Google Shape;1140;p55"/>
          <p:cNvSpPr txBox="1"/>
          <p:nvPr/>
        </p:nvSpPr>
        <p:spPr>
          <a:xfrm>
            <a:off x="564250" y="3529300"/>
            <a:ext cx="616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Bob's address: </a:t>
            </a: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11010110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10000100 00111010 01101110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41" name="Google Shape;1141;p55"/>
          <p:cNvSpPr txBox="1"/>
          <p:nvPr/>
        </p:nvSpPr>
        <p:spPr>
          <a:xfrm>
            <a:off x="564175" y="3991000"/>
            <a:ext cx="616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Joe's address: </a:t>
            </a: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11010110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10010001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00000000 01001101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42" name="Google Shape;1142;p55"/>
          <p:cNvSpPr txBox="1"/>
          <p:nvPr/>
        </p:nvSpPr>
        <p:spPr>
          <a:xfrm>
            <a:off x="2254192" y="4500950"/>
            <a:ext cx="96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Network ID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3" name="Google Shape;1143;p55"/>
          <p:cNvSpPr txBox="1"/>
          <p:nvPr/>
        </p:nvSpPr>
        <p:spPr>
          <a:xfrm>
            <a:off x="4697925" y="4500950"/>
            <a:ext cx="656700" cy="21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Host ID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4" name="Google Shape;1144;p55"/>
          <p:cNvSpPr txBox="1"/>
          <p:nvPr/>
        </p:nvSpPr>
        <p:spPr>
          <a:xfrm>
            <a:off x="6999775" y="3666125"/>
            <a:ext cx="164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Same network ID, so they must be in the same network.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5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Assigning Addresses, Attempt 1/3 – Early Internet</a:t>
            </a:r>
            <a:endParaRPr/>
          </a:p>
        </p:txBody>
      </p:sp>
      <p:sp>
        <p:nvSpPr>
          <p:cNvPr id="1150" name="Google Shape;1150;p56"/>
          <p:cNvSpPr txBox="1"/>
          <p:nvPr>
            <p:ph idx="1" type="body"/>
          </p:nvPr>
        </p:nvSpPr>
        <p:spPr>
          <a:xfrm>
            <a:off x="107050" y="402200"/>
            <a:ext cx="8909700" cy="34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Addresses are 32 bits long.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Top 8 bits = network ID.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Bottom 24 bits = host ID.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2</a:t>
            </a:r>
            <a:r>
              <a:rPr baseline="30000" lang="en"/>
              <a:t>8</a:t>
            </a:r>
            <a:r>
              <a:rPr lang="en"/>
              <a:t> = 256 different network IDs.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And we already gave the US Department of Defense 13 of them.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Imagine a tiny network (Joe's Tire Shop) with 10 hosts.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If we give them an ID, we're giving them 2</a:t>
            </a:r>
            <a:r>
              <a:rPr baseline="30000" lang="en"/>
              <a:t>24</a:t>
            </a:r>
            <a:r>
              <a:rPr lang="en"/>
              <a:t> = 16777216 addresses!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We're going to run out!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5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Assigning Addresses, Attempt 2/3 – Classful Addressing</a:t>
            </a:r>
            <a:endParaRPr/>
          </a:p>
        </p:txBody>
      </p:sp>
      <p:sp>
        <p:nvSpPr>
          <p:cNvPr id="1156" name="Google Shape;1156;p57"/>
          <p:cNvSpPr txBox="1"/>
          <p:nvPr>
            <p:ph idx="1" type="body"/>
          </p:nvPr>
        </p:nvSpPr>
        <p:spPr>
          <a:xfrm>
            <a:off x="107050" y="402200"/>
            <a:ext cx="8909700" cy="10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Idea: Allocate different network sizes based on need.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top bits (</a:t>
            </a:r>
            <a:r>
              <a:rPr lang="en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/>
              <a:t>, </a:t>
            </a:r>
            <a:r>
              <a:rPr lang="en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/>
              <a:t>, or </a:t>
            </a:r>
            <a:r>
              <a:rPr lang="en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110</a:t>
            </a:r>
            <a:r>
              <a:rPr lang="en"/>
              <a:t>) tell us how to split up the rest of the bits.</a:t>
            </a:r>
            <a:endParaRPr/>
          </a:p>
        </p:txBody>
      </p:sp>
      <p:graphicFrame>
        <p:nvGraphicFramePr>
          <p:cNvPr id="1157" name="Google Shape;1157;p57"/>
          <p:cNvGraphicFramePr/>
          <p:nvPr/>
        </p:nvGraphicFramePr>
        <p:xfrm>
          <a:off x="1200800" y="167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{33B4F4F4-7802-4C7A-9403-79FBB97205F2}</a:tableStyleId>
              </a:tblPr>
              <a:tblGrid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AA84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600">
                        <a:solidFill>
                          <a:srgbClr val="6AA84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(7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2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(24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158" name="Google Shape;1158;p57"/>
          <p:cNvGraphicFramePr/>
          <p:nvPr/>
        </p:nvGraphicFramePr>
        <p:xfrm>
          <a:off x="1200800" y="281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{33B4F4F4-7802-4C7A-9403-79FBB97205F2}</a:tableStyleId>
              </a:tblPr>
              <a:tblGrid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AA84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 sz="1600">
                        <a:solidFill>
                          <a:srgbClr val="6AA84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1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(14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1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(16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159" name="Google Shape;1159;p57"/>
          <p:cNvGraphicFramePr/>
          <p:nvPr/>
        </p:nvGraphicFramePr>
        <p:xfrm>
          <a:off x="1200800" y="396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{33B4F4F4-7802-4C7A-9403-79FBB97205F2}</a:tableStyleId>
              </a:tblPr>
              <a:tblGrid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</a:tblGrid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AA84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110</a:t>
                      </a:r>
                      <a:endParaRPr sz="1600">
                        <a:solidFill>
                          <a:srgbClr val="6AA84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21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(21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(8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160" name="Google Shape;1160;p57"/>
          <p:cNvSpPr txBox="1"/>
          <p:nvPr/>
        </p:nvSpPr>
        <p:spPr>
          <a:xfrm>
            <a:off x="235950" y="1742575"/>
            <a:ext cx="813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 A: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1" name="Google Shape;1161;p57"/>
          <p:cNvSpPr txBox="1"/>
          <p:nvPr/>
        </p:nvSpPr>
        <p:spPr>
          <a:xfrm>
            <a:off x="235950" y="2885575"/>
            <a:ext cx="813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 B: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Google Shape;1162;p57"/>
          <p:cNvSpPr txBox="1"/>
          <p:nvPr/>
        </p:nvSpPr>
        <p:spPr>
          <a:xfrm>
            <a:off x="235950" y="4028575"/>
            <a:ext cx="813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 C: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57"/>
          <p:cNvSpPr txBox="1"/>
          <p:nvPr/>
        </p:nvSpPr>
        <p:spPr>
          <a:xfrm>
            <a:off x="1573118" y="2132425"/>
            <a:ext cx="1412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~128 networks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Google Shape;1164;p57"/>
          <p:cNvSpPr txBox="1"/>
          <p:nvPr/>
        </p:nvSpPr>
        <p:spPr>
          <a:xfrm>
            <a:off x="4890050" y="2132425"/>
            <a:ext cx="2354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~16m hosts per network</a:t>
            </a:r>
            <a:endParaRPr sz="16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5" name="Google Shape;1165;p57"/>
          <p:cNvSpPr txBox="1"/>
          <p:nvPr/>
        </p:nvSpPr>
        <p:spPr>
          <a:xfrm>
            <a:off x="2639918" y="3275425"/>
            <a:ext cx="1352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~16k networks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6" name="Google Shape;1166;p57"/>
          <p:cNvSpPr txBox="1"/>
          <p:nvPr/>
        </p:nvSpPr>
        <p:spPr>
          <a:xfrm>
            <a:off x="5839300" y="3275425"/>
            <a:ext cx="2354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~65k hosts per network</a:t>
            </a:r>
            <a:endParaRPr sz="16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7" name="Google Shape;1167;p57"/>
          <p:cNvSpPr txBox="1"/>
          <p:nvPr/>
        </p:nvSpPr>
        <p:spPr>
          <a:xfrm>
            <a:off x="3706718" y="4418425"/>
            <a:ext cx="1352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~2m networks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8" name="Google Shape;1168;p57"/>
          <p:cNvSpPr txBox="1"/>
          <p:nvPr/>
        </p:nvSpPr>
        <p:spPr>
          <a:xfrm>
            <a:off x="7282250" y="4418425"/>
            <a:ext cx="127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~256 hosts per network</a:t>
            </a:r>
            <a:endParaRPr sz="16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5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Assigning Addresses, Attempt 2/3 – Classful Addressing</a:t>
            </a:r>
            <a:endParaRPr/>
          </a:p>
        </p:txBody>
      </p:sp>
      <p:graphicFrame>
        <p:nvGraphicFramePr>
          <p:cNvPr id="1174" name="Google Shape;1174;p58"/>
          <p:cNvGraphicFramePr/>
          <p:nvPr/>
        </p:nvGraphicFramePr>
        <p:xfrm>
          <a:off x="1200800" y="350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{33B4F4F4-7802-4C7A-9403-79FBB97205F2}</a:tableStyleId>
              </a:tblPr>
              <a:tblGrid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AA84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600">
                        <a:solidFill>
                          <a:srgbClr val="6AA84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(7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2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(24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175" name="Google Shape;1175;p58"/>
          <p:cNvGraphicFramePr/>
          <p:nvPr/>
        </p:nvGraphicFramePr>
        <p:xfrm>
          <a:off x="1200800" y="388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{33B4F4F4-7802-4C7A-9403-79FBB97205F2}</a:tableStyleId>
              </a:tblPr>
              <a:tblGrid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AA84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 sz="1600">
                        <a:solidFill>
                          <a:srgbClr val="6AA84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1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(14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1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(16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176" name="Google Shape;1176;p58"/>
          <p:cNvGraphicFramePr/>
          <p:nvPr/>
        </p:nvGraphicFramePr>
        <p:xfrm>
          <a:off x="1200800" y="426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{33B4F4F4-7802-4C7A-9403-79FBB97205F2}</a:tableStyleId>
              </a:tblPr>
              <a:tblGrid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</a:tblGrid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AA84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110</a:t>
                      </a:r>
                      <a:endParaRPr sz="1600">
                        <a:solidFill>
                          <a:srgbClr val="6AA84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21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(21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(8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177" name="Google Shape;1177;p58"/>
          <p:cNvSpPr txBox="1"/>
          <p:nvPr/>
        </p:nvSpPr>
        <p:spPr>
          <a:xfrm>
            <a:off x="235950" y="3571375"/>
            <a:ext cx="813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 A: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8" name="Google Shape;1178;p58"/>
          <p:cNvSpPr txBox="1"/>
          <p:nvPr/>
        </p:nvSpPr>
        <p:spPr>
          <a:xfrm>
            <a:off x="235950" y="3952375"/>
            <a:ext cx="813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 B: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9" name="Google Shape;1179;p58"/>
          <p:cNvSpPr txBox="1"/>
          <p:nvPr/>
        </p:nvSpPr>
        <p:spPr>
          <a:xfrm>
            <a:off x="235950" y="4333375"/>
            <a:ext cx="813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 C: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0" name="Google Shape;1180;p58"/>
          <p:cNvCxnSpPr/>
          <p:nvPr/>
        </p:nvCxnSpPr>
        <p:spPr>
          <a:xfrm>
            <a:off x="5460550" y="2739438"/>
            <a:ext cx="21000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81" name="Google Shape;1181;p58"/>
          <p:cNvSpPr txBox="1"/>
          <p:nvPr/>
        </p:nvSpPr>
        <p:spPr>
          <a:xfrm>
            <a:off x="1487425" y="1660088"/>
            <a:ext cx="616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Bob's address: 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010110 10000100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00111010 01101110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2" name="Google Shape;1182;p58"/>
          <p:cNvSpPr txBox="1"/>
          <p:nvPr/>
        </p:nvSpPr>
        <p:spPr>
          <a:xfrm>
            <a:off x="1487350" y="2121788"/>
            <a:ext cx="616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Joe's address: 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010110 </a:t>
            </a: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10000100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00000000 01001101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3" name="Google Shape;1183;p58"/>
          <p:cNvSpPr txBox="1"/>
          <p:nvPr/>
        </p:nvSpPr>
        <p:spPr>
          <a:xfrm>
            <a:off x="6182200" y="2631738"/>
            <a:ext cx="656700" cy="21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Host ID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4" name="Google Shape;1184;p58"/>
          <p:cNvSpPr txBox="1"/>
          <p:nvPr/>
        </p:nvSpPr>
        <p:spPr>
          <a:xfrm>
            <a:off x="2479850" y="703600"/>
            <a:ext cx="103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top bits indicate this is Class B...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5" name="Google Shape;1185;p58"/>
          <p:cNvCxnSpPr/>
          <p:nvPr/>
        </p:nvCxnSpPr>
        <p:spPr>
          <a:xfrm>
            <a:off x="3403150" y="2739438"/>
            <a:ext cx="1918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86" name="Google Shape;1186;p58"/>
          <p:cNvSpPr txBox="1"/>
          <p:nvPr/>
        </p:nvSpPr>
        <p:spPr>
          <a:xfrm>
            <a:off x="3882392" y="2631738"/>
            <a:ext cx="960000" cy="21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Network ID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7" name="Google Shape;1187;p58"/>
          <p:cNvSpPr txBox="1"/>
          <p:nvPr/>
        </p:nvSpPr>
        <p:spPr>
          <a:xfrm>
            <a:off x="3775250" y="703600"/>
            <a:ext cx="132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...so read the next 14 bits as the network ID...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8" name="Google Shape;1188;p58"/>
          <p:cNvSpPr txBox="1"/>
          <p:nvPr/>
        </p:nvSpPr>
        <p:spPr>
          <a:xfrm>
            <a:off x="5875625" y="703600"/>
            <a:ext cx="118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...and read the last 16 bits as the host ID.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5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Assigning Addresses, Attempt 2/3 – Classful Addressing</a:t>
            </a:r>
            <a:endParaRPr/>
          </a:p>
        </p:txBody>
      </p:sp>
      <p:sp>
        <p:nvSpPr>
          <p:cNvPr id="1194" name="Google Shape;1194;p59"/>
          <p:cNvSpPr txBox="1"/>
          <p:nvPr>
            <p:ph idx="1" type="body"/>
          </p:nvPr>
        </p:nvSpPr>
        <p:spPr>
          <a:xfrm>
            <a:off x="107050" y="402200"/>
            <a:ext cx="8909700" cy="32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A:	~128 networks.	~16m hosts per network.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B:	~16k networks.	~65k hosts per network.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C: ~2m networks.	~256 hosts per network.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A is way too big for most organizations.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C is way too small for most organizations.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</a:t>
            </a:r>
            <a:r>
              <a:rPr lang="en"/>
              <a:t> B is the best option for many.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~65k hosts is still too big for most organizations.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~16k is still not enough networks. We're running out again!</a:t>
            </a:r>
            <a:endParaRPr/>
          </a:p>
        </p:txBody>
      </p:sp>
      <p:cxnSp>
        <p:nvCxnSpPr>
          <p:cNvPr id="1195" name="Google Shape;1195;p59"/>
          <p:cNvCxnSpPr/>
          <p:nvPr/>
        </p:nvCxnSpPr>
        <p:spPr>
          <a:xfrm rot="10800000">
            <a:off x="3717850" y="3953250"/>
            <a:ext cx="4691400" cy="0"/>
          </a:xfrm>
          <a:prstGeom prst="straightConnector1">
            <a:avLst/>
          </a:prstGeom>
          <a:noFill/>
          <a:ln cap="flat" cmpd="sng" w="19050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6" name="Google Shape;1196;p59"/>
          <p:cNvCxnSpPr/>
          <p:nvPr/>
        </p:nvCxnSpPr>
        <p:spPr>
          <a:xfrm rot="10800000">
            <a:off x="3717850" y="4204075"/>
            <a:ext cx="4691400" cy="0"/>
          </a:xfrm>
          <a:prstGeom prst="straightConnector1">
            <a:avLst/>
          </a:prstGeom>
          <a:noFill/>
          <a:ln cap="flat" cmpd="sng" w="19050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7" name="Google Shape;1197;p59"/>
          <p:cNvCxnSpPr/>
          <p:nvPr/>
        </p:nvCxnSpPr>
        <p:spPr>
          <a:xfrm rot="10800000">
            <a:off x="3717850" y="4454900"/>
            <a:ext cx="4691400" cy="0"/>
          </a:xfrm>
          <a:prstGeom prst="straightConnector1">
            <a:avLst/>
          </a:prstGeom>
          <a:noFill/>
          <a:ln cap="flat" cmpd="sng" w="19050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8" name="Google Shape;1198;p59"/>
          <p:cNvCxnSpPr/>
          <p:nvPr/>
        </p:nvCxnSpPr>
        <p:spPr>
          <a:xfrm flipH="1" rot="10800000">
            <a:off x="3730525" y="3838525"/>
            <a:ext cx="3300" cy="879900"/>
          </a:xfrm>
          <a:prstGeom prst="straightConnector1">
            <a:avLst/>
          </a:prstGeom>
          <a:noFill/>
          <a:ln cap="flat" cmpd="sng" w="25400">
            <a:solidFill>
              <a:srgbClr val="8F8F8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9" name="Google Shape;1199;p59"/>
          <p:cNvCxnSpPr/>
          <p:nvPr/>
        </p:nvCxnSpPr>
        <p:spPr>
          <a:xfrm flipH="1" rot="10800000">
            <a:off x="4634775" y="3838525"/>
            <a:ext cx="3300" cy="879900"/>
          </a:xfrm>
          <a:prstGeom prst="straightConnector1">
            <a:avLst/>
          </a:prstGeom>
          <a:noFill/>
          <a:ln cap="flat" cmpd="sng" w="19050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0" name="Google Shape;1200;p59"/>
          <p:cNvCxnSpPr/>
          <p:nvPr/>
        </p:nvCxnSpPr>
        <p:spPr>
          <a:xfrm flipH="1" rot="10800000">
            <a:off x="5539025" y="3838525"/>
            <a:ext cx="3300" cy="879900"/>
          </a:xfrm>
          <a:prstGeom prst="straightConnector1">
            <a:avLst/>
          </a:prstGeom>
          <a:noFill/>
          <a:ln cap="flat" cmpd="sng" w="19050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1" name="Google Shape;1201;p59"/>
          <p:cNvCxnSpPr/>
          <p:nvPr/>
        </p:nvCxnSpPr>
        <p:spPr>
          <a:xfrm flipH="1" rot="10800000">
            <a:off x="6443275" y="3838525"/>
            <a:ext cx="3300" cy="879900"/>
          </a:xfrm>
          <a:prstGeom prst="straightConnector1">
            <a:avLst/>
          </a:prstGeom>
          <a:noFill/>
          <a:ln cap="flat" cmpd="sng" w="19050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2" name="Google Shape;1202;p59"/>
          <p:cNvCxnSpPr/>
          <p:nvPr/>
        </p:nvCxnSpPr>
        <p:spPr>
          <a:xfrm flipH="1" rot="10800000">
            <a:off x="7347526" y="3838525"/>
            <a:ext cx="3300" cy="879900"/>
          </a:xfrm>
          <a:prstGeom prst="straightConnector1">
            <a:avLst/>
          </a:prstGeom>
          <a:noFill/>
          <a:ln cap="flat" cmpd="sng" w="19050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3" name="Google Shape;1203;p59"/>
          <p:cNvCxnSpPr/>
          <p:nvPr/>
        </p:nvCxnSpPr>
        <p:spPr>
          <a:xfrm flipH="1" rot="10800000">
            <a:off x="8251775" y="3838525"/>
            <a:ext cx="3300" cy="879900"/>
          </a:xfrm>
          <a:prstGeom prst="straightConnector1">
            <a:avLst/>
          </a:prstGeom>
          <a:noFill/>
          <a:ln cap="flat" cmpd="sng" w="19050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4" name="Google Shape;1204;p59"/>
          <p:cNvSpPr/>
          <p:nvPr/>
        </p:nvSpPr>
        <p:spPr>
          <a:xfrm>
            <a:off x="3744675" y="3953250"/>
            <a:ext cx="4507110" cy="728082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cubicBezTo>
                  <a:pt x="17590" y="13477"/>
                  <a:pt x="10390" y="20677"/>
                  <a:pt x="0" y="21600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59"/>
          <p:cNvSpPr txBox="1"/>
          <p:nvPr/>
        </p:nvSpPr>
        <p:spPr>
          <a:xfrm>
            <a:off x="3372369" y="4773312"/>
            <a:ext cx="7176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1989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06" name="Google Shape;1206;p59"/>
          <p:cNvCxnSpPr/>
          <p:nvPr/>
        </p:nvCxnSpPr>
        <p:spPr>
          <a:xfrm rot="10800000">
            <a:off x="3717850" y="4705725"/>
            <a:ext cx="4691400" cy="0"/>
          </a:xfrm>
          <a:prstGeom prst="straightConnector1">
            <a:avLst/>
          </a:prstGeom>
          <a:noFill/>
          <a:ln cap="flat" cmpd="sng" w="25400">
            <a:solidFill>
              <a:srgbClr val="8F8F8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7" name="Google Shape;1207;p59"/>
          <p:cNvSpPr txBox="1"/>
          <p:nvPr/>
        </p:nvSpPr>
        <p:spPr>
          <a:xfrm>
            <a:off x="4274677" y="4773312"/>
            <a:ext cx="7176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1990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8" name="Google Shape;1208;p59"/>
          <p:cNvSpPr txBox="1"/>
          <p:nvPr/>
        </p:nvSpPr>
        <p:spPr>
          <a:xfrm>
            <a:off x="5176985" y="4773312"/>
            <a:ext cx="7176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1991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9" name="Google Shape;1209;p59"/>
          <p:cNvSpPr txBox="1"/>
          <p:nvPr/>
        </p:nvSpPr>
        <p:spPr>
          <a:xfrm>
            <a:off x="6079292" y="4773312"/>
            <a:ext cx="7176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1992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0" name="Google Shape;1210;p59"/>
          <p:cNvSpPr txBox="1"/>
          <p:nvPr/>
        </p:nvSpPr>
        <p:spPr>
          <a:xfrm>
            <a:off x="6981600" y="4773312"/>
            <a:ext cx="7176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1993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1" name="Google Shape;1211;p59"/>
          <p:cNvSpPr txBox="1"/>
          <p:nvPr/>
        </p:nvSpPr>
        <p:spPr>
          <a:xfrm>
            <a:off x="7883908" y="4773312"/>
            <a:ext cx="7176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1994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2" name="Google Shape;1212;p59"/>
          <p:cNvSpPr txBox="1"/>
          <p:nvPr/>
        </p:nvSpPr>
        <p:spPr>
          <a:xfrm>
            <a:off x="2947491" y="3838440"/>
            <a:ext cx="7176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20,000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3" name="Google Shape;1213;p59"/>
          <p:cNvSpPr txBox="1"/>
          <p:nvPr/>
        </p:nvSpPr>
        <p:spPr>
          <a:xfrm>
            <a:off x="2947491" y="4327294"/>
            <a:ext cx="7176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10,000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4" name="Google Shape;1214;p59"/>
          <p:cNvSpPr txBox="1"/>
          <p:nvPr/>
        </p:nvSpPr>
        <p:spPr>
          <a:xfrm>
            <a:off x="678250" y="3996138"/>
            <a:ext cx="19011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Number of inter-domain routes by year (approximate)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6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Assigning Addresses, Attempt 3/3 – CIDR</a:t>
            </a:r>
            <a:endParaRPr/>
          </a:p>
        </p:txBody>
      </p:sp>
      <p:sp>
        <p:nvSpPr>
          <p:cNvPr id="1220" name="Google Shape;1220;p60"/>
          <p:cNvSpPr txBox="1"/>
          <p:nvPr>
            <p:ph idx="1" type="body"/>
          </p:nvPr>
        </p:nvSpPr>
        <p:spPr>
          <a:xfrm>
            <a:off x="107050" y="402200"/>
            <a:ext cx="8909700" cy="26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With classful addressing, we tried to use convenient 8-bit boundaries.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A:	8 bits for class/network.	24 bits for host.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B:	16 bits for class/network.	16 bits for host.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C:	24 bits for class/network.	8 bits for host.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if we could assign network IDs of any length?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Leads to </a:t>
            </a:r>
            <a:r>
              <a:rPr b="1" lang="en"/>
              <a:t>CIDR (Classless Inter-Domain Routing)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what the Internet uses today.</a:t>
            </a:r>
            <a:endParaRPr/>
          </a:p>
        </p:txBody>
      </p:sp>
      <p:graphicFrame>
        <p:nvGraphicFramePr>
          <p:cNvPr id="1221" name="Google Shape;1221;p60"/>
          <p:cNvGraphicFramePr/>
          <p:nvPr/>
        </p:nvGraphicFramePr>
        <p:xfrm>
          <a:off x="1200800" y="350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{33B4F4F4-7802-4C7A-9403-79FBB97205F2}</a:tableStyleId>
              </a:tblPr>
              <a:tblGrid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AA84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600">
                        <a:solidFill>
                          <a:srgbClr val="6AA84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(7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2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(24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222" name="Google Shape;1222;p60"/>
          <p:cNvGraphicFramePr/>
          <p:nvPr/>
        </p:nvGraphicFramePr>
        <p:xfrm>
          <a:off x="1200800" y="388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{33B4F4F4-7802-4C7A-9403-79FBB97205F2}</a:tableStyleId>
              </a:tblPr>
              <a:tblGrid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AA84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 sz="1600">
                        <a:solidFill>
                          <a:srgbClr val="6AA84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1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(14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1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(16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223" name="Google Shape;1223;p60"/>
          <p:cNvGraphicFramePr/>
          <p:nvPr/>
        </p:nvGraphicFramePr>
        <p:xfrm>
          <a:off x="1200800" y="426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{33B4F4F4-7802-4C7A-9403-79FBB97205F2}</a:tableStyleId>
              </a:tblPr>
              <a:tblGrid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</a:tblGrid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AA84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110</a:t>
                      </a:r>
                      <a:endParaRPr sz="1600">
                        <a:solidFill>
                          <a:srgbClr val="6AA84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21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(21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(8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224" name="Google Shape;1224;p60"/>
          <p:cNvSpPr txBox="1"/>
          <p:nvPr/>
        </p:nvSpPr>
        <p:spPr>
          <a:xfrm>
            <a:off x="235950" y="3571375"/>
            <a:ext cx="813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 A: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5" name="Google Shape;1225;p60"/>
          <p:cNvSpPr txBox="1"/>
          <p:nvPr/>
        </p:nvSpPr>
        <p:spPr>
          <a:xfrm>
            <a:off x="235950" y="3952375"/>
            <a:ext cx="813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 B: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6" name="Google Shape;1226;p60"/>
          <p:cNvSpPr txBox="1"/>
          <p:nvPr/>
        </p:nvSpPr>
        <p:spPr>
          <a:xfrm>
            <a:off x="235950" y="4333375"/>
            <a:ext cx="813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 C: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6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Assigning Addresses, Attempt 3/3 – CIDR</a:t>
            </a:r>
            <a:endParaRPr/>
          </a:p>
        </p:txBody>
      </p:sp>
      <p:sp>
        <p:nvSpPr>
          <p:cNvPr id="1232" name="Google Shape;1232;p61"/>
          <p:cNvSpPr txBox="1"/>
          <p:nvPr>
            <p:ph idx="1" type="body"/>
          </p:nvPr>
        </p:nvSpPr>
        <p:spPr>
          <a:xfrm>
            <a:off x="107050" y="402200"/>
            <a:ext cx="8909700" cy="3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Joe's Tire Shop has 450 hosts.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Classful addressing: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C gives us ~256 hosts. Not enough!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B gives us ~65k hosts. Too many!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to use Class B (and waste tons of addresses).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Classless (CIDR) addressing: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 host bits = 256 bits. Not enough!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9 host bits = 512 bits.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Still not exactly 450, so still some wasted addresses.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much less wasteful!</a:t>
            </a:r>
            <a:endParaRPr/>
          </a:p>
        </p:txBody>
      </p:sp>
      <p:graphicFrame>
        <p:nvGraphicFramePr>
          <p:cNvPr id="1233" name="Google Shape;1233;p61"/>
          <p:cNvGraphicFramePr/>
          <p:nvPr/>
        </p:nvGraphicFramePr>
        <p:xfrm>
          <a:off x="733500" y="439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{33B4F4F4-7802-4C7A-9403-79FBB97205F2}</a:tableStyleId>
              </a:tblPr>
              <a:tblGrid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</a:tblGrid>
              <a:tr h="381000">
                <a:tc gridSpan="2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ID (23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9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ID (9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6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Granular Hierarchical Assignment with CIDR</a:t>
            </a:r>
            <a:endParaRPr/>
          </a:p>
        </p:txBody>
      </p:sp>
      <p:sp>
        <p:nvSpPr>
          <p:cNvPr id="1239" name="Google Shape;1239;p62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CIDR enables multi-layered hierarchical assignment of addresses.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ICANN.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i="1" lang="en" sz="1400">
                <a:solidFill>
                  <a:schemeClr val="accent3"/>
                </a:solidFill>
              </a:rPr>
              <a:t>Internet Corporation for Names and Numbers</a:t>
            </a:r>
            <a:r>
              <a:rPr lang="en" sz="1400">
                <a:solidFill>
                  <a:schemeClr val="accent3"/>
                </a:solidFill>
              </a:rPr>
              <a:t>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Top-level organization that owns all the IP addresses.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They allocate blocks to...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RIRs.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i="1" lang="en" sz="1400">
                <a:solidFill>
                  <a:schemeClr val="accent3"/>
                </a:solidFill>
              </a:rPr>
              <a:t>Regional Internet Registries</a:t>
            </a:r>
            <a:r>
              <a:rPr lang="en" sz="1400">
                <a:solidFill>
                  <a:schemeClr val="accent3"/>
                </a:solidFill>
              </a:rPr>
              <a:t>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Representing Europe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i="1" lang="en" sz="1400">
                <a:solidFill>
                  <a:schemeClr val="accent3"/>
                </a:solidFill>
              </a:rPr>
              <a:t>RIPE</a:t>
            </a:r>
            <a:r>
              <a:rPr lang="en" sz="1400">
                <a:solidFill>
                  <a:schemeClr val="accent3"/>
                </a:solidFill>
              </a:rPr>
              <a:t>)</a:t>
            </a:r>
            <a:r>
              <a:rPr lang="en"/>
              <a:t>, North America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i="1" lang="en" sz="1400">
                <a:solidFill>
                  <a:schemeClr val="accent3"/>
                </a:solidFill>
              </a:rPr>
              <a:t>ARIN</a:t>
            </a:r>
            <a:r>
              <a:rPr lang="en" sz="1400">
                <a:solidFill>
                  <a:schemeClr val="accent3"/>
                </a:solidFill>
              </a:rPr>
              <a:t>)</a:t>
            </a:r>
            <a:r>
              <a:rPr lang="en"/>
              <a:t>, Asia/Pacific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i="1" lang="en" sz="1400">
                <a:solidFill>
                  <a:schemeClr val="accent3"/>
                </a:solidFill>
              </a:rPr>
              <a:t>APNIC</a:t>
            </a:r>
            <a:r>
              <a:rPr lang="en" sz="1400">
                <a:solidFill>
                  <a:schemeClr val="accent3"/>
                </a:solidFill>
              </a:rPr>
              <a:t>)</a:t>
            </a:r>
            <a:r>
              <a:rPr lang="en"/>
              <a:t>, South America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i="1" lang="en" sz="1400">
                <a:solidFill>
                  <a:schemeClr val="accent3"/>
                </a:solidFill>
              </a:rPr>
              <a:t>LACNIC</a:t>
            </a:r>
            <a:r>
              <a:rPr lang="en" sz="1400">
                <a:solidFill>
                  <a:schemeClr val="accent3"/>
                </a:solidFill>
              </a:rPr>
              <a:t>)</a:t>
            </a:r>
            <a:r>
              <a:rPr lang="en"/>
              <a:t>, and Africa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i="1" lang="en" sz="1400">
                <a:solidFill>
                  <a:schemeClr val="accent3"/>
                </a:solidFill>
              </a:rPr>
              <a:t>AFRINIC</a:t>
            </a:r>
            <a:r>
              <a:rPr lang="en" sz="1400">
                <a:solidFill>
                  <a:schemeClr val="accent3"/>
                </a:solidFill>
              </a:rPr>
              <a:t>)</a:t>
            </a:r>
            <a:r>
              <a:rPr lang="en"/>
              <a:t>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They give out portions to...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organizations or ISPs.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Sometimes called Local Internet Registries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i="1" lang="en" sz="1400">
                <a:solidFill>
                  <a:schemeClr val="accent3"/>
                </a:solidFill>
              </a:rPr>
              <a:t>especially in Europe</a:t>
            </a:r>
            <a:r>
              <a:rPr lang="en" sz="1400">
                <a:solidFill>
                  <a:schemeClr val="accent3"/>
                </a:solidFill>
              </a:rPr>
              <a:t>)</a:t>
            </a:r>
            <a:r>
              <a:rPr lang="en"/>
              <a:t>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They give out portions to...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organizations and individuals.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Examples: UC Berkeley, Joe's Tire Shop.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Link-State Protocols: Definition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107050" y="402200"/>
            <a:ext cx="8909700" cy="17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Link-state protocols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Every router learns the full network graph.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Then, each router runs a shortest-path algorithm on the graph to populate the forwarding table.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117150" y="2297125"/>
            <a:ext cx="4455000" cy="26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Distance-vector: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Local data</a:t>
            </a:r>
            <a:r>
              <a:rPr lang="en"/>
              <a:t>: Each node only knows about part of the network.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Global (distributed) computation</a:t>
            </a:r>
            <a:r>
              <a:rPr lang="en"/>
              <a:t>: Each node computes part of the solution, working with other nodes.</a:t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4572150" y="2297125"/>
            <a:ext cx="4455000" cy="26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Link-state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Global data</a:t>
            </a:r>
            <a:r>
              <a:rPr lang="en"/>
              <a:t>: Each node knows about the full network graph.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Local computation</a:t>
            </a:r>
            <a:r>
              <a:rPr lang="en"/>
              <a:t>: Each node computes the full solution by itself.</a:t>
            </a:r>
            <a:endParaRPr/>
          </a:p>
        </p:txBody>
      </p:sp>
      <p:cxnSp>
        <p:nvCxnSpPr>
          <p:cNvPr id="168" name="Google Shape;168;p27"/>
          <p:cNvCxnSpPr/>
          <p:nvPr/>
        </p:nvCxnSpPr>
        <p:spPr>
          <a:xfrm flipH="1">
            <a:off x="4974225" y="996075"/>
            <a:ext cx="431400" cy="115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27"/>
          <p:cNvSpPr txBox="1"/>
          <p:nvPr/>
        </p:nvSpPr>
        <p:spPr>
          <a:xfrm>
            <a:off x="5405625" y="896175"/>
            <a:ext cx="212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How do routers learn this?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0" name="Google Shape;170;p27"/>
          <p:cNvCxnSpPr/>
          <p:nvPr/>
        </p:nvCxnSpPr>
        <p:spPr>
          <a:xfrm rot="10800000">
            <a:off x="4940025" y="1582875"/>
            <a:ext cx="465600" cy="175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7"/>
          <p:cNvSpPr txBox="1"/>
          <p:nvPr/>
        </p:nvSpPr>
        <p:spPr>
          <a:xfrm>
            <a:off x="5405625" y="1658175"/>
            <a:ext cx="212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What algorithm do we run?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63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Granular Hierarchical Assignment with CIDR</a:t>
            </a:r>
            <a:endParaRPr/>
          </a:p>
        </p:txBody>
      </p:sp>
      <p:sp>
        <p:nvSpPr>
          <p:cNvPr id="1245" name="Google Shape;1245;p63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ICANN owns all addresses:	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................................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ARIN (North America) owns:	</a:t>
            </a:r>
            <a:r>
              <a:rPr lang="en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............................</a:t>
            </a:r>
            <a:endParaRPr/>
          </a:p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4 bits fixed, 2</a:t>
            </a:r>
            <a:r>
              <a:rPr baseline="30000" lang="en" sz="1400"/>
              <a:t>28</a:t>
            </a:r>
            <a:r>
              <a:rPr lang="en" sz="1400"/>
              <a:t> ≈ 268m addresses.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AT&amp;T (large ISP) owns:		</a:t>
            </a:r>
            <a:r>
              <a:rPr lang="en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</a:t>
            </a:r>
            <a:r>
              <a:rPr lang="en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11001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.......................</a:t>
            </a:r>
            <a:endParaRPr/>
          </a:p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9</a:t>
            </a:r>
            <a:r>
              <a:rPr lang="en" sz="1400"/>
              <a:t> bits fixed, </a:t>
            </a:r>
            <a:r>
              <a:rPr lang="en" sz="1400"/>
              <a:t>2</a:t>
            </a:r>
            <a:r>
              <a:rPr baseline="30000" lang="en" sz="1400"/>
              <a:t>23</a:t>
            </a:r>
            <a:r>
              <a:rPr lang="en" sz="1400"/>
              <a:t> ≈ 8m addresses.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 Berkeley owns:			</a:t>
            </a:r>
            <a:r>
              <a:rPr lang="en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</a:t>
            </a:r>
            <a:r>
              <a:rPr lang="en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11001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110100010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..............</a:t>
            </a:r>
            <a:endParaRPr/>
          </a:p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18 bits fixed, 2</a:t>
            </a:r>
            <a:r>
              <a:rPr baseline="30000" lang="en" sz="1400"/>
              <a:t>14</a:t>
            </a:r>
            <a:r>
              <a:rPr lang="en" sz="1400"/>
              <a:t> ≈ 16k addresses.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Soda Hall owns:				</a:t>
            </a:r>
            <a:r>
              <a:rPr lang="en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</a:t>
            </a:r>
            <a:r>
              <a:rPr lang="en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11001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110100010</a:t>
            </a:r>
            <a:r>
              <a:rPr lang="en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011010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........</a:t>
            </a:r>
            <a:endParaRPr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</a:t>
            </a:r>
            <a:r>
              <a:rPr lang="en" sz="1400"/>
              <a:t>24 bits fixed, 2</a:t>
            </a:r>
            <a:r>
              <a:rPr baseline="30000" lang="en" sz="1400"/>
              <a:t>8</a:t>
            </a:r>
            <a:r>
              <a:rPr lang="en" sz="1400"/>
              <a:t> ≈ 256 addresses.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Ratnasamy owns:		</a:t>
            </a:r>
            <a:r>
              <a:rPr lang="en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</a:t>
            </a:r>
            <a:r>
              <a:rPr lang="en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11001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110100010</a:t>
            </a:r>
            <a:r>
              <a:rPr lang="en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011010</a:t>
            </a:r>
            <a:r>
              <a:rPr lang="en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01011101</a:t>
            </a:r>
            <a:endParaRPr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						</a:t>
            </a:r>
            <a:r>
              <a:rPr lang="en" sz="1400">
                <a:solidFill>
                  <a:srgbClr val="000000"/>
                </a:solidFill>
              </a:rPr>
              <a:t>All bits fixed, 1 address.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64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Addresses</a:t>
            </a:r>
            <a:endParaRPr/>
          </a:p>
        </p:txBody>
      </p:sp>
      <p:sp>
        <p:nvSpPr>
          <p:cNvPr id="1251" name="Google Shape;1251;p64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Link-State Protocols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Overview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Computing Paths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Learning Graph Topology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IP Addressing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Hierarchical Addressing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Assigning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Writing Addresses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Aggregating Routes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IPv6 Changes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252" name="Google Shape;1252;p64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X, CS 168, Fall 2024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6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IPv4 Addresses</a:t>
            </a:r>
            <a:endParaRPr/>
          </a:p>
        </p:txBody>
      </p:sp>
      <p:sp>
        <p:nvSpPr>
          <p:cNvPr id="1258" name="Google Shape;1258;p65"/>
          <p:cNvSpPr txBox="1"/>
          <p:nvPr>
            <p:ph idx="1" type="body"/>
          </p:nvPr>
        </p:nvSpPr>
        <p:spPr>
          <a:xfrm>
            <a:off x="107050" y="402200"/>
            <a:ext cx="8909700" cy="22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could write an IP address as a 32-bit number: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11011100111010001001101001011101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Nobody wants to read that.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Dotted quad notation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Split into </a:t>
            </a:r>
            <a:r>
              <a:rPr lang="en"/>
              <a:t>groups</a:t>
            </a:r>
            <a:r>
              <a:rPr lang="en"/>
              <a:t> of 8 bits.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Write each 8-bit number in decimal, separated by dots.</a:t>
            </a:r>
            <a:endParaRPr/>
          </a:p>
        </p:txBody>
      </p:sp>
      <p:sp>
        <p:nvSpPr>
          <p:cNvPr id="1259" name="Google Shape;1259;p65"/>
          <p:cNvSpPr txBox="1"/>
          <p:nvPr/>
        </p:nvSpPr>
        <p:spPr>
          <a:xfrm>
            <a:off x="2035500" y="3421700"/>
            <a:ext cx="507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11011100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11101000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10011010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01011101</a:t>
            </a:r>
            <a:endParaRPr sz="1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60" name="Google Shape;1260;p65"/>
          <p:cNvCxnSpPr/>
          <p:nvPr/>
        </p:nvCxnSpPr>
        <p:spPr>
          <a:xfrm>
            <a:off x="2687825" y="3727646"/>
            <a:ext cx="0" cy="59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1" name="Google Shape;1261;p65"/>
          <p:cNvCxnSpPr/>
          <p:nvPr/>
        </p:nvCxnSpPr>
        <p:spPr>
          <a:xfrm>
            <a:off x="3939520" y="3727646"/>
            <a:ext cx="0" cy="59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2" name="Google Shape;1262;p65"/>
          <p:cNvCxnSpPr/>
          <p:nvPr/>
        </p:nvCxnSpPr>
        <p:spPr>
          <a:xfrm>
            <a:off x="5202430" y="3727646"/>
            <a:ext cx="0" cy="59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3" name="Google Shape;1263;p65"/>
          <p:cNvCxnSpPr/>
          <p:nvPr/>
        </p:nvCxnSpPr>
        <p:spPr>
          <a:xfrm>
            <a:off x="6465325" y="3727646"/>
            <a:ext cx="0" cy="59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4" name="Google Shape;1264;p65"/>
          <p:cNvSpPr txBox="1"/>
          <p:nvPr/>
        </p:nvSpPr>
        <p:spPr>
          <a:xfrm>
            <a:off x="2331125" y="4336100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220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5" name="Google Shape;1265;p65"/>
          <p:cNvSpPr txBox="1"/>
          <p:nvPr/>
        </p:nvSpPr>
        <p:spPr>
          <a:xfrm>
            <a:off x="3588425" y="4336100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232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6" name="Google Shape;1266;p65"/>
          <p:cNvSpPr txBox="1"/>
          <p:nvPr/>
        </p:nvSpPr>
        <p:spPr>
          <a:xfrm>
            <a:off x="6169225" y="4336100"/>
            <a:ext cx="59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93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7" name="Google Shape;1267;p65"/>
          <p:cNvSpPr txBox="1"/>
          <p:nvPr/>
        </p:nvSpPr>
        <p:spPr>
          <a:xfrm>
            <a:off x="4877675" y="4336100"/>
            <a:ext cx="64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154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8" name="Google Shape;1268;p65"/>
          <p:cNvSpPr txBox="1"/>
          <p:nvPr/>
        </p:nvSpPr>
        <p:spPr>
          <a:xfrm>
            <a:off x="2981625" y="4336100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9" name="Google Shape;1269;p65"/>
          <p:cNvSpPr txBox="1"/>
          <p:nvPr/>
        </p:nvSpPr>
        <p:spPr>
          <a:xfrm>
            <a:off x="4200825" y="4336100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0" name="Google Shape;1270;p65"/>
          <p:cNvSpPr txBox="1"/>
          <p:nvPr/>
        </p:nvSpPr>
        <p:spPr>
          <a:xfrm>
            <a:off x="5496225" y="4336100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6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IPv4 Address Ranges</a:t>
            </a:r>
            <a:endParaRPr/>
          </a:p>
        </p:txBody>
      </p:sp>
      <p:sp>
        <p:nvSpPr>
          <p:cNvPr id="1276" name="Google Shape;1276;p66"/>
          <p:cNvSpPr txBox="1"/>
          <p:nvPr>
            <p:ph idx="1" type="body"/>
          </p:nvPr>
        </p:nvSpPr>
        <p:spPr>
          <a:xfrm>
            <a:off x="107050" y="402200"/>
            <a:ext cx="8909700" cy="30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Slash notation</a:t>
            </a:r>
            <a:r>
              <a:rPr lang="en"/>
              <a:t> for writing ranges of addresses: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all unfixed bits to 0. Write as a dotted quad.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the slash, write how many bits are fixed.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192.168.1.0/24 means 24 bits are fixed. Range is 192.168.1.0 – 192.168.1.255.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192.168.1.0/29 means 29 bits are fixed. Range is 192.168.1.0 – 192.168.1.7.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192.168.1.1/32 means 32 bits are fixed. A single address.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0.0.0.0/0 means no bits are fixed. All addresses.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66"/>
          <p:cNvSpPr txBox="1"/>
          <p:nvPr/>
        </p:nvSpPr>
        <p:spPr>
          <a:xfrm>
            <a:off x="1187900" y="3966325"/>
            <a:ext cx="507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11011100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11101000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1001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0000  00000000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78" name="Google Shape;1278;p66"/>
          <p:cNvCxnSpPr/>
          <p:nvPr/>
        </p:nvCxnSpPr>
        <p:spPr>
          <a:xfrm>
            <a:off x="1840225" y="4246775"/>
            <a:ext cx="0" cy="36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9" name="Google Shape;1279;p66"/>
          <p:cNvCxnSpPr/>
          <p:nvPr/>
        </p:nvCxnSpPr>
        <p:spPr>
          <a:xfrm>
            <a:off x="3091920" y="4246775"/>
            <a:ext cx="0" cy="36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0" name="Google Shape;1280;p66"/>
          <p:cNvCxnSpPr/>
          <p:nvPr/>
        </p:nvCxnSpPr>
        <p:spPr>
          <a:xfrm>
            <a:off x="4354830" y="4246775"/>
            <a:ext cx="0" cy="36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1" name="Google Shape;1281;p66"/>
          <p:cNvCxnSpPr/>
          <p:nvPr/>
        </p:nvCxnSpPr>
        <p:spPr>
          <a:xfrm>
            <a:off x="5617725" y="4246775"/>
            <a:ext cx="0" cy="36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2" name="Google Shape;1282;p66"/>
          <p:cNvSpPr txBox="1"/>
          <p:nvPr/>
        </p:nvSpPr>
        <p:spPr>
          <a:xfrm>
            <a:off x="1483525" y="45759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220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3" name="Google Shape;1283;p66"/>
          <p:cNvSpPr txBox="1"/>
          <p:nvPr/>
        </p:nvSpPr>
        <p:spPr>
          <a:xfrm>
            <a:off x="2740825" y="45759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232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4" name="Google Shape;1284;p66"/>
          <p:cNvSpPr txBox="1"/>
          <p:nvPr/>
        </p:nvSpPr>
        <p:spPr>
          <a:xfrm>
            <a:off x="5321625" y="4575925"/>
            <a:ext cx="59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5" name="Google Shape;1285;p66"/>
          <p:cNvSpPr txBox="1"/>
          <p:nvPr/>
        </p:nvSpPr>
        <p:spPr>
          <a:xfrm>
            <a:off x="4030075" y="4575925"/>
            <a:ext cx="64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144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6" name="Google Shape;1286;p66"/>
          <p:cNvSpPr txBox="1"/>
          <p:nvPr/>
        </p:nvSpPr>
        <p:spPr>
          <a:xfrm>
            <a:off x="2134025" y="45759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7" name="Google Shape;1287;p66"/>
          <p:cNvSpPr txBox="1"/>
          <p:nvPr/>
        </p:nvSpPr>
        <p:spPr>
          <a:xfrm>
            <a:off x="3353225" y="45759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8" name="Google Shape;1288;p66"/>
          <p:cNvSpPr txBox="1"/>
          <p:nvPr/>
        </p:nvSpPr>
        <p:spPr>
          <a:xfrm>
            <a:off x="4648625" y="45759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9" name="Google Shape;1289;p66"/>
          <p:cNvSpPr txBox="1"/>
          <p:nvPr/>
        </p:nvSpPr>
        <p:spPr>
          <a:xfrm>
            <a:off x="1187900" y="3509125"/>
            <a:ext cx="507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11011100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11101000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1001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....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........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0" name="Google Shape;1290;p66"/>
          <p:cNvSpPr txBox="1"/>
          <p:nvPr/>
        </p:nvSpPr>
        <p:spPr>
          <a:xfrm>
            <a:off x="6847000" y="3560275"/>
            <a:ext cx="110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Set all unfixed bits to 0.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1" name="Google Shape;1291;p66"/>
          <p:cNvSpPr txBox="1"/>
          <p:nvPr/>
        </p:nvSpPr>
        <p:spPr>
          <a:xfrm>
            <a:off x="6236025" y="4575925"/>
            <a:ext cx="59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/20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2" name="Google Shape;1292;p66"/>
          <p:cNvSpPr txBox="1"/>
          <p:nvPr/>
        </p:nvSpPr>
        <p:spPr>
          <a:xfrm>
            <a:off x="6939150" y="4654375"/>
            <a:ext cx="16782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Number of fixed bits.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93" name="Google Shape;1293;p66"/>
          <p:cNvCxnSpPr/>
          <p:nvPr/>
        </p:nvCxnSpPr>
        <p:spPr>
          <a:xfrm>
            <a:off x="6413300" y="3647725"/>
            <a:ext cx="600" cy="457200"/>
          </a:xfrm>
          <a:prstGeom prst="curvedConnector3">
            <a:avLst>
              <a:gd fmla="val 6019166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6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IPv4 Address Ranges</a:t>
            </a:r>
            <a:endParaRPr/>
          </a:p>
        </p:txBody>
      </p:sp>
      <p:sp>
        <p:nvSpPr>
          <p:cNvPr id="1299" name="Google Shape;1299;p67"/>
          <p:cNvSpPr txBox="1"/>
          <p:nvPr>
            <p:ph idx="1" type="body"/>
          </p:nvPr>
        </p:nvSpPr>
        <p:spPr>
          <a:xfrm>
            <a:off x="107050" y="402200"/>
            <a:ext cx="8909700" cy="16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Netmask</a:t>
            </a:r>
            <a:r>
              <a:rPr lang="en"/>
              <a:t> is an alternative to the number after the slash..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all </a:t>
            </a:r>
            <a:r>
              <a:rPr i="1" lang="en"/>
              <a:t>fixed</a:t>
            </a:r>
            <a:r>
              <a:rPr lang="en"/>
              <a:t> bits to 1, and all </a:t>
            </a:r>
            <a:r>
              <a:rPr i="1" lang="en"/>
              <a:t>unfixed</a:t>
            </a:r>
            <a:r>
              <a:rPr lang="en"/>
              <a:t> bits to 0</a:t>
            </a:r>
            <a:r>
              <a:rPr lang="en"/>
              <a:t>. Write as a dotted quad.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in code: To extract network ID, bitwise AND the address and netmask.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Slash notation is more convenient for humans.</a:t>
            </a:r>
            <a:endParaRPr/>
          </a:p>
        </p:txBody>
      </p:sp>
      <p:sp>
        <p:nvSpPr>
          <p:cNvPr id="1300" name="Google Shape;1300;p67"/>
          <p:cNvSpPr txBox="1"/>
          <p:nvPr/>
        </p:nvSpPr>
        <p:spPr>
          <a:xfrm>
            <a:off x="1187900" y="2670925"/>
            <a:ext cx="507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11111111 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11111111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1111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0000  00000000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01" name="Google Shape;1301;p67"/>
          <p:cNvCxnSpPr/>
          <p:nvPr/>
        </p:nvCxnSpPr>
        <p:spPr>
          <a:xfrm>
            <a:off x="1840225" y="2951375"/>
            <a:ext cx="0" cy="36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2" name="Google Shape;1302;p67"/>
          <p:cNvCxnSpPr/>
          <p:nvPr/>
        </p:nvCxnSpPr>
        <p:spPr>
          <a:xfrm>
            <a:off x="3091920" y="2951375"/>
            <a:ext cx="0" cy="36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3" name="Google Shape;1303;p67"/>
          <p:cNvCxnSpPr/>
          <p:nvPr/>
        </p:nvCxnSpPr>
        <p:spPr>
          <a:xfrm>
            <a:off x="4354830" y="2951375"/>
            <a:ext cx="0" cy="36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4" name="Google Shape;1304;p67"/>
          <p:cNvCxnSpPr/>
          <p:nvPr/>
        </p:nvCxnSpPr>
        <p:spPr>
          <a:xfrm>
            <a:off x="5617725" y="2951375"/>
            <a:ext cx="0" cy="36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5" name="Google Shape;1305;p67"/>
          <p:cNvSpPr txBox="1"/>
          <p:nvPr/>
        </p:nvSpPr>
        <p:spPr>
          <a:xfrm>
            <a:off x="1483525" y="32805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255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6" name="Google Shape;1306;p67"/>
          <p:cNvSpPr txBox="1"/>
          <p:nvPr/>
        </p:nvSpPr>
        <p:spPr>
          <a:xfrm>
            <a:off x="2740825" y="32805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255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7" name="Google Shape;1307;p67"/>
          <p:cNvSpPr txBox="1"/>
          <p:nvPr/>
        </p:nvSpPr>
        <p:spPr>
          <a:xfrm>
            <a:off x="5321625" y="3280525"/>
            <a:ext cx="59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8" name="Google Shape;1308;p67"/>
          <p:cNvSpPr txBox="1"/>
          <p:nvPr/>
        </p:nvSpPr>
        <p:spPr>
          <a:xfrm>
            <a:off x="4030075" y="3280525"/>
            <a:ext cx="64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9" name="Google Shape;1309;p67"/>
          <p:cNvSpPr txBox="1"/>
          <p:nvPr/>
        </p:nvSpPr>
        <p:spPr>
          <a:xfrm>
            <a:off x="2134025" y="32805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0" name="Google Shape;1310;p67"/>
          <p:cNvSpPr txBox="1"/>
          <p:nvPr/>
        </p:nvSpPr>
        <p:spPr>
          <a:xfrm>
            <a:off x="3353225" y="32805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1" name="Google Shape;1311;p67"/>
          <p:cNvSpPr txBox="1"/>
          <p:nvPr/>
        </p:nvSpPr>
        <p:spPr>
          <a:xfrm>
            <a:off x="4648625" y="32805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2" name="Google Shape;1312;p67"/>
          <p:cNvSpPr txBox="1"/>
          <p:nvPr/>
        </p:nvSpPr>
        <p:spPr>
          <a:xfrm>
            <a:off x="1187900" y="2213725"/>
            <a:ext cx="507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11011100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11101000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1001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....  ........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3" name="Google Shape;1313;p67"/>
          <p:cNvSpPr txBox="1"/>
          <p:nvPr/>
        </p:nvSpPr>
        <p:spPr>
          <a:xfrm>
            <a:off x="6847000" y="2341075"/>
            <a:ext cx="110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Set all bits to 0 or 1.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14" name="Google Shape;1314;p67"/>
          <p:cNvCxnSpPr/>
          <p:nvPr/>
        </p:nvCxnSpPr>
        <p:spPr>
          <a:xfrm>
            <a:off x="6413300" y="2352325"/>
            <a:ext cx="600" cy="457200"/>
          </a:xfrm>
          <a:prstGeom prst="curvedConnector3">
            <a:avLst>
              <a:gd fmla="val 6019166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5" name="Google Shape;1315;p67"/>
          <p:cNvSpPr txBox="1"/>
          <p:nvPr>
            <p:ph idx="1" type="body"/>
          </p:nvPr>
        </p:nvSpPr>
        <p:spPr>
          <a:xfrm>
            <a:off x="107050" y="3882425"/>
            <a:ext cx="8909700" cy="10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Slash notation:	 	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220.232.144.0/20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Netmask notation:	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220.232.144.0</a:t>
            </a:r>
            <a:r>
              <a:rPr lang="en"/>
              <a:t> (netmask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255.255.240.0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68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Aggregating Routes</a:t>
            </a:r>
            <a:endParaRPr/>
          </a:p>
        </p:txBody>
      </p:sp>
      <p:sp>
        <p:nvSpPr>
          <p:cNvPr id="1321" name="Google Shape;1321;p68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Link-State Protocols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Overview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Computing Paths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Learning Graph Topology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IP Addressing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Hierarchical Addressing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Assigning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Writing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Aggregating Routes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IPv6 Changes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322" name="Google Shape;1322;p68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X, CS 168, Fall 2024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69"/>
          <p:cNvSpPr/>
          <p:nvPr/>
        </p:nvSpPr>
        <p:spPr>
          <a:xfrm>
            <a:off x="1577850" y="2310400"/>
            <a:ext cx="22395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AT&amp;T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4.0.0.0/8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8" name="Google Shape;1328;p6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Inter-Domain Routing</a:t>
            </a:r>
            <a:endParaRPr/>
          </a:p>
        </p:txBody>
      </p:sp>
      <p:sp>
        <p:nvSpPr>
          <p:cNvPr id="1329" name="Google Shape;1329;p69"/>
          <p:cNvSpPr txBox="1"/>
          <p:nvPr>
            <p:ph idx="1" type="body"/>
          </p:nvPr>
        </p:nvSpPr>
        <p:spPr>
          <a:xfrm>
            <a:off x="107050" y="402200"/>
            <a:ext cx="8909700" cy="14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inter-domain routing, we're looking for routes to other networks.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destination is a network, represented by an IP prefix.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Already better than one entry per host...but we can do even better!</a:t>
            </a:r>
            <a:endParaRPr/>
          </a:p>
        </p:txBody>
      </p:sp>
      <p:sp>
        <p:nvSpPr>
          <p:cNvPr id="1330" name="Google Shape;1330;p69"/>
          <p:cNvSpPr/>
          <p:nvPr/>
        </p:nvSpPr>
        <p:spPr>
          <a:xfrm>
            <a:off x="1800250" y="297745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1" name="Google Shape;1331;p69"/>
          <p:cNvSpPr/>
          <p:nvPr/>
        </p:nvSpPr>
        <p:spPr>
          <a:xfrm>
            <a:off x="2638444" y="297745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69"/>
          <p:cNvSpPr/>
          <p:nvPr/>
        </p:nvSpPr>
        <p:spPr>
          <a:xfrm>
            <a:off x="2181244" y="297745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33" name="Google Shape;1333;p69"/>
          <p:cNvCxnSpPr>
            <a:stCxn id="1330" idx="6"/>
            <a:endCxn id="1332" idx="1"/>
          </p:cNvCxnSpPr>
          <p:nvPr/>
        </p:nvCxnSpPr>
        <p:spPr>
          <a:xfrm>
            <a:off x="1943350" y="304900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4" name="Google Shape;1334;p69"/>
          <p:cNvCxnSpPr>
            <a:stCxn id="1332" idx="3"/>
            <a:endCxn id="1331" idx="1"/>
          </p:cNvCxnSpPr>
          <p:nvPr/>
        </p:nvCxnSpPr>
        <p:spPr>
          <a:xfrm>
            <a:off x="2324344" y="3049000"/>
            <a:ext cx="3141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5" name="Google Shape;1335;p69"/>
          <p:cNvCxnSpPr>
            <a:stCxn id="1332" idx="2"/>
            <a:endCxn id="1336" idx="0"/>
          </p:cNvCxnSpPr>
          <p:nvPr/>
        </p:nvCxnSpPr>
        <p:spPr>
          <a:xfrm>
            <a:off x="2252794" y="3120550"/>
            <a:ext cx="232800" cy="263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7" name="Google Shape;1337;p69"/>
          <p:cNvCxnSpPr>
            <a:stCxn id="1331" idx="2"/>
            <a:endCxn id="1338" idx="0"/>
          </p:cNvCxnSpPr>
          <p:nvPr/>
        </p:nvCxnSpPr>
        <p:spPr>
          <a:xfrm>
            <a:off x="2709994" y="3120550"/>
            <a:ext cx="232800" cy="259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9" name="Google Shape;1339;p69"/>
          <p:cNvSpPr/>
          <p:nvPr/>
        </p:nvSpPr>
        <p:spPr>
          <a:xfrm>
            <a:off x="3171844" y="297745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0" name="Google Shape;1340;p69"/>
          <p:cNvCxnSpPr>
            <a:stCxn id="1339" idx="2"/>
            <a:endCxn id="1338" idx="0"/>
          </p:cNvCxnSpPr>
          <p:nvPr/>
        </p:nvCxnSpPr>
        <p:spPr>
          <a:xfrm flipH="1">
            <a:off x="2942794" y="3120550"/>
            <a:ext cx="300600" cy="259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1" name="Google Shape;1341;p69"/>
          <p:cNvCxnSpPr>
            <a:stCxn id="1331" idx="3"/>
            <a:endCxn id="1339" idx="1"/>
          </p:cNvCxnSpPr>
          <p:nvPr/>
        </p:nvCxnSpPr>
        <p:spPr>
          <a:xfrm>
            <a:off x="2781544" y="3049000"/>
            <a:ext cx="390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2" name="Google Shape;1342;p69"/>
          <p:cNvCxnSpPr>
            <a:stCxn id="1343" idx="1"/>
            <a:endCxn id="1339" idx="3"/>
          </p:cNvCxnSpPr>
          <p:nvPr/>
        </p:nvCxnSpPr>
        <p:spPr>
          <a:xfrm flipH="1">
            <a:off x="3314951" y="2972800"/>
            <a:ext cx="255000" cy="76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4" name="Google Shape;1344;p69"/>
          <p:cNvSpPr/>
          <p:nvPr/>
        </p:nvSpPr>
        <p:spPr>
          <a:xfrm>
            <a:off x="3447000" y="259645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5" name="Google Shape;1345;p69"/>
          <p:cNvCxnSpPr>
            <a:stCxn id="1344" idx="5"/>
            <a:endCxn id="1343" idx="0"/>
          </p:cNvCxnSpPr>
          <p:nvPr/>
        </p:nvCxnSpPr>
        <p:spPr>
          <a:xfrm>
            <a:off x="3569143" y="2718594"/>
            <a:ext cx="143400" cy="111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6" name="Google Shape;1346;p69"/>
          <p:cNvSpPr/>
          <p:nvPr/>
        </p:nvSpPr>
        <p:spPr>
          <a:xfrm>
            <a:off x="246150" y="3733900"/>
            <a:ext cx="25122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UC Berkeley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130.0.0.0/8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7" name="Google Shape;1347;p69"/>
          <p:cNvSpPr/>
          <p:nvPr/>
        </p:nvSpPr>
        <p:spPr>
          <a:xfrm>
            <a:off x="2866600" y="3700950"/>
            <a:ext cx="23586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Stanford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146.0.0.0/8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8" name="Google Shape;1348;p69"/>
          <p:cNvCxnSpPr>
            <a:stCxn id="1336" idx="2"/>
            <a:endCxn id="1349" idx="0"/>
          </p:cNvCxnSpPr>
          <p:nvPr/>
        </p:nvCxnSpPr>
        <p:spPr>
          <a:xfrm flipH="1">
            <a:off x="2167327" y="3526950"/>
            <a:ext cx="318300" cy="335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0" name="Google Shape;1350;p69"/>
          <p:cNvSpPr/>
          <p:nvPr/>
        </p:nvSpPr>
        <p:spPr>
          <a:xfrm>
            <a:off x="1714752" y="38627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1" name="Google Shape;1351;p69"/>
          <p:cNvSpPr/>
          <p:nvPr/>
        </p:nvSpPr>
        <p:spPr>
          <a:xfrm>
            <a:off x="952752" y="38627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2" name="Google Shape;1352;p69"/>
          <p:cNvSpPr/>
          <p:nvPr/>
        </p:nvSpPr>
        <p:spPr>
          <a:xfrm>
            <a:off x="1333752" y="38627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53" name="Google Shape;1353;p69"/>
          <p:cNvCxnSpPr>
            <a:stCxn id="1349" idx="1"/>
            <a:endCxn id="1350" idx="3"/>
          </p:cNvCxnSpPr>
          <p:nvPr/>
        </p:nvCxnSpPr>
        <p:spPr>
          <a:xfrm rot="10800000">
            <a:off x="1857852" y="393425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4" name="Google Shape;1354;p69"/>
          <p:cNvCxnSpPr>
            <a:stCxn id="1352" idx="3"/>
            <a:endCxn id="1350" idx="1"/>
          </p:cNvCxnSpPr>
          <p:nvPr/>
        </p:nvCxnSpPr>
        <p:spPr>
          <a:xfrm>
            <a:off x="1476852" y="393425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5" name="Google Shape;1355;p69"/>
          <p:cNvCxnSpPr>
            <a:stCxn id="1351" idx="3"/>
            <a:endCxn id="1352" idx="1"/>
          </p:cNvCxnSpPr>
          <p:nvPr/>
        </p:nvCxnSpPr>
        <p:spPr>
          <a:xfrm>
            <a:off x="1095852" y="393425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6" name="Google Shape;1356;p69"/>
          <p:cNvSpPr/>
          <p:nvPr/>
        </p:nvSpPr>
        <p:spPr>
          <a:xfrm>
            <a:off x="952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7" name="Google Shape;1357;p69"/>
          <p:cNvSpPr/>
          <p:nvPr/>
        </p:nvSpPr>
        <p:spPr>
          <a:xfrm>
            <a:off x="1333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8" name="Google Shape;1358;p69"/>
          <p:cNvSpPr/>
          <p:nvPr/>
        </p:nvSpPr>
        <p:spPr>
          <a:xfrm>
            <a:off x="1714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9" name="Google Shape;1359;p69"/>
          <p:cNvSpPr/>
          <p:nvPr/>
        </p:nvSpPr>
        <p:spPr>
          <a:xfrm>
            <a:off x="2095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60" name="Google Shape;1360;p69"/>
          <p:cNvCxnSpPr>
            <a:stCxn id="1351" idx="2"/>
            <a:endCxn id="1356" idx="0"/>
          </p:cNvCxnSpPr>
          <p:nvPr/>
        </p:nvCxnSpPr>
        <p:spPr>
          <a:xfrm>
            <a:off x="1024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1" name="Google Shape;1361;p69"/>
          <p:cNvCxnSpPr>
            <a:stCxn id="1352" idx="2"/>
            <a:endCxn id="1357" idx="0"/>
          </p:cNvCxnSpPr>
          <p:nvPr/>
        </p:nvCxnSpPr>
        <p:spPr>
          <a:xfrm>
            <a:off x="1405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2" name="Google Shape;1362;p69"/>
          <p:cNvCxnSpPr>
            <a:stCxn id="1350" idx="2"/>
            <a:endCxn id="1358" idx="0"/>
          </p:cNvCxnSpPr>
          <p:nvPr/>
        </p:nvCxnSpPr>
        <p:spPr>
          <a:xfrm>
            <a:off x="1786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3" name="Google Shape;1363;p69"/>
          <p:cNvCxnSpPr>
            <a:stCxn id="1349" idx="2"/>
            <a:endCxn id="1359" idx="0"/>
          </p:cNvCxnSpPr>
          <p:nvPr/>
        </p:nvCxnSpPr>
        <p:spPr>
          <a:xfrm>
            <a:off x="2167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4" name="Google Shape;1364;p69"/>
          <p:cNvSpPr/>
          <p:nvPr/>
        </p:nvSpPr>
        <p:spPr>
          <a:xfrm>
            <a:off x="571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65" name="Google Shape;1365;p69"/>
          <p:cNvCxnSpPr>
            <a:stCxn id="1351" idx="2"/>
            <a:endCxn id="1364" idx="7"/>
          </p:cNvCxnSpPr>
          <p:nvPr/>
        </p:nvCxnSpPr>
        <p:spPr>
          <a:xfrm flipH="1">
            <a:off x="694002" y="4005800"/>
            <a:ext cx="330300" cy="182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6" name="Google Shape;1366;p69"/>
          <p:cNvCxnSpPr>
            <a:stCxn id="1338" idx="2"/>
            <a:endCxn id="1367" idx="0"/>
          </p:cNvCxnSpPr>
          <p:nvPr/>
        </p:nvCxnSpPr>
        <p:spPr>
          <a:xfrm>
            <a:off x="2942827" y="3522717"/>
            <a:ext cx="312300" cy="377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8" name="Google Shape;1368;p69"/>
          <p:cNvSpPr/>
          <p:nvPr/>
        </p:nvSpPr>
        <p:spPr>
          <a:xfrm>
            <a:off x="29893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69" name="Google Shape;1369;p69"/>
          <p:cNvCxnSpPr>
            <a:stCxn id="1367" idx="2"/>
            <a:endCxn id="1368" idx="7"/>
          </p:cNvCxnSpPr>
          <p:nvPr/>
        </p:nvCxnSpPr>
        <p:spPr>
          <a:xfrm flipH="1">
            <a:off x="3111552" y="4043300"/>
            <a:ext cx="143700" cy="145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0" name="Google Shape;1370;p69"/>
          <p:cNvSpPr/>
          <p:nvPr/>
        </p:nvSpPr>
        <p:spPr>
          <a:xfrm>
            <a:off x="3564702" y="41288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1" name="Google Shape;1371;p69"/>
          <p:cNvCxnSpPr>
            <a:stCxn id="1367" idx="3"/>
            <a:endCxn id="1370" idx="1"/>
          </p:cNvCxnSpPr>
          <p:nvPr/>
        </p:nvCxnSpPr>
        <p:spPr>
          <a:xfrm>
            <a:off x="3326802" y="3971750"/>
            <a:ext cx="237900" cy="22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2" name="Google Shape;1372;p69"/>
          <p:cNvSpPr/>
          <p:nvPr/>
        </p:nvSpPr>
        <p:spPr>
          <a:xfrm>
            <a:off x="3869502" y="37478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3" name="Google Shape;1373;p69"/>
          <p:cNvCxnSpPr>
            <a:stCxn id="1367" idx="3"/>
            <a:endCxn id="1372" idx="1"/>
          </p:cNvCxnSpPr>
          <p:nvPr/>
        </p:nvCxnSpPr>
        <p:spPr>
          <a:xfrm flipH="1" rot="10800000">
            <a:off x="3326802" y="3819350"/>
            <a:ext cx="5427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4" name="Google Shape;1374;p69"/>
          <p:cNvSpPr/>
          <p:nvPr/>
        </p:nvSpPr>
        <p:spPr>
          <a:xfrm>
            <a:off x="4610335" y="38300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5" name="Google Shape;1375;p69"/>
          <p:cNvCxnSpPr>
            <a:stCxn id="1372" idx="3"/>
            <a:endCxn id="1374" idx="1"/>
          </p:cNvCxnSpPr>
          <p:nvPr/>
        </p:nvCxnSpPr>
        <p:spPr>
          <a:xfrm>
            <a:off x="4012602" y="3819350"/>
            <a:ext cx="597600" cy="82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6" name="Google Shape;1376;p69"/>
          <p:cNvCxnSpPr>
            <a:stCxn id="1370" idx="3"/>
            <a:endCxn id="1372" idx="2"/>
          </p:cNvCxnSpPr>
          <p:nvPr/>
        </p:nvCxnSpPr>
        <p:spPr>
          <a:xfrm flipH="1" rot="10800000">
            <a:off x="3707802" y="3891050"/>
            <a:ext cx="233400" cy="309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7" name="Google Shape;1377;p69"/>
          <p:cNvSpPr/>
          <p:nvPr/>
        </p:nvSpPr>
        <p:spPr>
          <a:xfrm>
            <a:off x="3869500" y="40913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8" name="Google Shape;1378;p69"/>
          <p:cNvCxnSpPr>
            <a:stCxn id="1372" idx="2"/>
            <a:endCxn id="1377" idx="0"/>
          </p:cNvCxnSpPr>
          <p:nvPr/>
        </p:nvCxnSpPr>
        <p:spPr>
          <a:xfrm>
            <a:off x="3941052" y="3890900"/>
            <a:ext cx="0" cy="200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9" name="Google Shape;1379;p69"/>
          <p:cNvSpPr/>
          <p:nvPr/>
        </p:nvSpPr>
        <p:spPr>
          <a:xfrm>
            <a:off x="4132325" y="40913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0" name="Google Shape;1380;p69"/>
          <p:cNvCxnSpPr>
            <a:stCxn id="1372" idx="2"/>
            <a:endCxn id="1379" idx="1"/>
          </p:cNvCxnSpPr>
          <p:nvPr/>
        </p:nvCxnSpPr>
        <p:spPr>
          <a:xfrm>
            <a:off x="3941052" y="3890900"/>
            <a:ext cx="212100" cy="221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1" name="Google Shape;1381;p69"/>
          <p:cNvSpPr/>
          <p:nvPr/>
        </p:nvSpPr>
        <p:spPr>
          <a:xfrm>
            <a:off x="43817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2" name="Google Shape;1382;p69"/>
          <p:cNvSpPr/>
          <p:nvPr/>
        </p:nvSpPr>
        <p:spPr>
          <a:xfrm>
            <a:off x="46103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3" name="Google Shape;1383;p69"/>
          <p:cNvCxnSpPr>
            <a:stCxn id="1374" idx="2"/>
            <a:endCxn id="1381" idx="7"/>
          </p:cNvCxnSpPr>
          <p:nvPr/>
        </p:nvCxnSpPr>
        <p:spPr>
          <a:xfrm flipH="1">
            <a:off x="4503985" y="3973148"/>
            <a:ext cx="177900" cy="215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4" name="Google Shape;1384;p69"/>
          <p:cNvCxnSpPr>
            <a:endCxn id="1382" idx="0"/>
          </p:cNvCxnSpPr>
          <p:nvPr/>
        </p:nvCxnSpPr>
        <p:spPr>
          <a:xfrm>
            <a:off x="4681875" y="3973100"/>
            <a:ext cx="0" cy="194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5" name="Google Shape;1385;p69"/>
          <p:cNvSpPr/>
          <p:nvPr/>
        </p:nvSpPr>
        <p:spPr>
          <a:xfrm>
            <a:off x="4262650" y="2358475"/>
            <a:ext cx="23586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Orange (France)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6" name="Google Shape;1386;p69"/>
          <p:cNvSpPr/>
          <p:nvPr/>
        </p:nvSpPr>
        <p:spPr>
          <a:xfrm>
            <a:off x="48389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7" name="Google Shape;1387;p69"/>
          <p:cNvCxnSpPr>
            <a:stCxn id="1374" idx="2"/>
            <a:endCxn id="1386" idx="1"/>
          </p:cNvCxnSpPr>
          <p:nvPr/>
        </p:nvCxnSpPr>
        <p:spPr>
          <a:xfrm>
            <a:off x="4681885" y="3973148"/>
            <a:ext cx="177900" cy="215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8" name="Google Shape;1388;p69"/>
          <p:cNvSpPr/>
          <p:nvPr/>
        </p:nvSpPr>
        <p:spPr>
          <a:xfrm>
            <a:off x="4686535" y="32966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9" name="Google Shape;1389;p69"/>
          <p:cNvSpPr/>
          <p:nvPr/>
        </p:nvSpPr>
        <p:spPr>
          <a:xfrm>
            <a:off x="5067535" y="31442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90" name="Google Shape;1390;p69"/>
          <p:cNvCxnSpPr>
            <a:stCxn id="1388" idx="3"/>
            <a:endCxn id="1389" idx="1"/>
          </p:cNvCxnSpPr>
          <p:nvPr/>
        </p:nvCxnSpPr>
        <p:spPr>
          <a:xfrm flipH="1" rot="10800000">
            <a:off x="4829635" y="32157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1" name="Google Shape;1391;p69"/>
          <p:cNvSpPr/>
          <p:nvPr/>
        </p:nvSpPr>
        <p:spPr>
          <a:xfrm>
            <a:off x="4686535" y="29918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92" name="Google Shape;1392;p69"/>
          <p:cNvCxnSpPr>
            <a:stCxn id="1391" idx="3"/>
            <a:endCxn id="1389" idx="1"/>
          </p:cNvCxnSpPr>
          <p:nvPr/>
        </p:nvCxnSpPr>
        <p:spPr>
          <a:xfrm>
            <a:off x="4829635" y="30633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3" name="Google Shape;1393;p69"/>
          <p:cNvCxnSpPr>
            <a:stCxn id="1391" idx="2"/>
            <a:endCxn id="1388" idx="0"/>
          </p:cNvCxnSpPr>
          <p:nvPr/>
        </p:nvCxnSpPr>
        <p:spPr>
          <a:xfrm>
            <a:off x="4758085" y="3134948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4" name="Google Shape;1394;p69"/>
          <p:cNvSpPr/>
          <p:nvPr/>
        </p:nvSpPr>
        <p:spPr>
          <a:xfrm>
            <a:off x="4686525" y="268705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95" name="Google Shape;1395;p69"/>
          <p:cNvCxnSpPr>
            <a:stCxn id="1394" idx="4"/>
            <a:endCxn id="1391" idx="0"/>
          </p:cNvCxnSpPr>
          <p:nvPr/>
        </p:nvCxnSpPr>
        <p:spPr>
          <a:xfrm>
            <a:off x="4758075" y="283015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6" name="Google Shape;1396;p69"/>
          <p:cNvCxnSpPr>
            <a:stCxn id="1397" idx="3"/>
            <a:endCxn id="1391" idx="1"/>
          </p:cNvCxnSpPr>
          <p:nvPr/>
        </p:nvCxnSpPr>
        <p:spPr>
          <a:xfrm>
            <a:off x="4527976" y="2972800"/>
            <a:ext cx="158700" cy="90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8" name="Google Shape;1398;p69"/>
          <p:cNvSpPr/>
          <p:nvPr/>
        </p:nvSpPr>
        <p:spPr>
          <a:xfrm>
            <a:off x="5448535" y="31442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99" name="Google Shape;1399;p69"/>
          <p:cNvCxnSpPr>
            <a:stCxn id="1389" idx="3"/>
            <a:endCxn id="1398" idx="1"/>
          </p:cNvCxnSpPr>
          <p:nvPr/>
        </p:nvCxnSpPr>
        <p:spPr>
          <a:xfrm>
            <a:off x="5210635" y="3215798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0" name="Google Shape;1400;p69"/>
          <p:cNvSpPr/>
          <p:nvPr/>
        </p:nvSpPr>
        <p:spPr>
          <a:xfrm>
            <a:off x="5448525" y="29104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1" name="Google Shape;1401;p69"/>
          <p:cNvSpPr/>
          <p:nvPr/>
        </p:nvSpPr>
        <p:spPr>
          <a:xfrm>
            <a:off x="5448525" y="33676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02" name="Google Shape;1402;p69"/>
          <p:cNvCxnSpPr>
            <a:stCxn id="1400" idx="4"/>
            <a:endCxn id="1398" idx="0"/>
          </p:cNvCxnSpPr>
          <p:nvPr/>
        </p:nvCxnSpPr>
        <p:spPr>
          <a:xfrm>
            <a:off x="5520075" y="3053575"/>
            <a:ext cx="0" cy="90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3" name="Google Shape;1403;p69"/>
          <p:cNvCxnSpPr>
            <a:stCxn id="1398" idx="2"/>
            <a:endCxn id="1401" idx="0"/>
          </p:cNvCxnSpPr>
          <p:nvPr/>
        </p:nvCxnSpPr>
        <p:spPr>
          <a:xfrm>
            <a:off x="5520085" y="3287348"/>
            <a:ext cx="0" cy="80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4" name="Google Shape;1404;p69"/>
          <p:cNvSpPr/>
          <p:nvPr/>
        </p:nvSpPr>
        <p:spPr>
          <a:xfrm>
            <a:off x="5829535" y="29918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5" name="Google Shape;1405;p69"/>
          <p:cNvSpPr/>
          <p:nvPr/>
        </p:nvSpPr>
        <p:spPr>
          <a:xfrm>
            <a:off x="5829535" y="32966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06" name="Google Shape;1406;p69"/>
          <p:cNvCxnSpPr>
            <a:stCxn id="1398" idx="3"/>
            <a:endCxn id="1404" idx="1"/>
          </p:cNvCxnSpPr>
          <p:nvPr/>
        </p:nvCxnSpPr>
        <p:spPr>
          <a:xfrm flipH="1" rot="10800000">
            <a:off x="5591635" y="30633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7" name="Google Shape;1407;p69"/>
          <p:cNvCxnSpPr>
            <a:stCxn id="1398" idx="3"/>
            <a:endCxn id="1405" idx="1"/>
          </p:cNvCxnSpPr>
          <p:nvPr/>
        </p:nvCxnSpPr>
        <p:spPr>
          <a:xfrm>
            <a:off x="5591635" y="32157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8" name="Google Shape;1408;p69"/>
          <p:cNvSpPr/>
          <p:nvPr/>
        </p:nvSpPr>
        <p:spPr>
          <a:xfrm>
            <a:off x="6134325" y="29104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09" name="Google Shape;1409;p69"/>
          <p:cNvCxnSpPr>
            <a:stCxn id="1404" idx="3"/>
            <a:endCxn id="1408" idx="2"/>
          </p:cNvCxnSpPr>
          <p:nvPr/>
        </p:nvCxnSpPr>
        <p:spPr>
          <a:xfrm flipH="1" rot="10800000">
            <a:off x="5972635" y="2982098"/>
            <a:ext cx="161700" cy="81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0" name="Google Shape;1410;p69"/>
          <p:cNvSpPr/>
          <p:nvPr/>
        </p:nvSpPr>
        <p:spPr>
          <a:xfrm>
            <a:off x="6134325" y="32152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11" name="Google Shape;1411;p69"/>
          <p:cNvCxnSpPr>
            <a:stCxn id="1405" idx="3"/>
            <a:endCxn id="1410" idx="2"/>
          </p:cNvCxnSpPr>
          <p:nvPr/>
        </p:nvCxnSpPr>
        <p:spPr>
          <a:xfrm flipH="1" rot="10800000">
            <a:off x="5972635" y="3286898"/>
            <a:ext cx="161700" cy="81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412" name="Google Shape;1412;p69"/>
          <p:cNvGraphicFramePr/>
          <p:nvPr/>
        </p:nvGraphicFramePr>
        <p:xfrm>
          <a:off x="6734632" y="299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{33B4F4F4-7802-4C7A-9403-79FBB97205F2}</a:tableStyleId>
              </a:tblPr>
              <a:tblGrid>
                <a:gridCol w="1113350"/>
                <a:gridCol w="101585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R6's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4.0.0.0/8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130.0.0.0/8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146.0.0.0/8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</a:tbl>
          </a:graphicData>
        </a:graphic>
      </p:graphicFrame>
      <p:sp>
        <p:nvSpPr>
          <p:cNvPr id="1413" name="Google Shape;1413;p69"/>
          <p:cNvSpPr/>
          <p:nvPr/>
        </p:nvSpPr>
        <p:spPr>
          <a:xfrm>
            <a:off x="4305535" y="2915648"/>
            <a:ext cx="143100" cy="14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14" name="Google Shape;1414;p69"/>
          <p:cNvCxnSpPr>
            <a:stCxn id="1343" idx="3"/>
            <a:endCxn id="1397" idx="1"/>
          </p:cNvCxnSpPr>
          <p:nvPr/>
        </p:nvCxnSpPr>
        <p:spPr>
          <a:xfrm>
            <a:off x="3854951" y="2972800"/>
            <a:ext cx="387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7" name="Google Shape;1397;p69"/>
          <p:cNvSpPr/>
          <p:nvPr/>
        </p:nvSpPr>
        <p:spPr>
          <a:xfrm>
            <a:off x="4242976" y="28303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3" name="Google Shape;1343;p69"/>
          <p:cNvSpPr/>
          <p:nvPr/>
        </p:nvSpPr>
        <p:spPr>
          <a:xfrm>
            <a:off x="3569951" y="28303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8" name="Google Shape;1338;p69"/>
          <p:cNvSpPr/>
          <p:nvPr/>
        </p:nvSpPr>
        <p:spPr>
          <a:xfrm>
            <a:off x="2871277" y="3379617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6" name="Google Shape;1336;p69"/>
          <p:cNvSpPr/>
          <p:nvPr/>
        </p:nvSpPr>
        <p:spPr>
          <a:xfrm>
            <a:off x="2414077" y="3383850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9" name="Google Shape;1349;p69"/>
          <p:cNvSpPr/>
          <p:nvPr/>
        </p:nvSpPr>
        <p:spPr>
          <a:xfrm>
            <a:off x="2095752" y="3862700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7" name="Google Shape;1367;p69"/>
          <p:cNvSpPr/>
          <p:nvPr/>
        </p:nvSpPr>
        <p:spPr>
          <a:xfrm>
            <a:off x="3183702" y="3900200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70"/>
          <p:cNvSpPr/>
          <p:nvPr/>
        </p:nvSpPr>
        <p:spPr>
          <a:xfrm>
            <a:off x="1577850" y="2310400"/>
            <a:ext cx="22395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AT&amp;T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4.0.0.0/8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0" name="Google Shape;1420;p7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Inter-Domain Routing</a:t>
            </a:r>
            <a:endParaRPr/>
          </a:p>
        </p:txBody>
      </p:sp>
      <p:sp>
        <p:nvSpPr>
          <p:cNvPr id="1421" name="Google Shape;1421;p70"/>
          <p:cNvSpPr txBox="1"/>
          <p:nvPr>
            <p:ph idx="1" type="body"/>
          </p:nvPr>
        </p:nvSpPr>
        <p:spPr>
          <a:xfrm>
            <a:off x="107050" y="402200"/>
            <a:ext cx="8909700" cy="14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With CIDR, AT&amp;T allocates parts of its ranges to UC Berkeley and Stanford.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aggregate many networks into a single entry!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4.0.0.0/8 represents AT&amp;T, and all its subordinates.</a:t>
            </a:r>
            <a:endParaRPr/>
          </a:p>
        </p:txBody>
      </p:sp>
      <p:sp>
        <p:nvSpPr>
          <p:cNvPr id="1422" name="Google Shape;1422;p70"/>
          <p:cNvSpPr/>
          <p:nvPr/>
        </p:nvSpPr>
        <p:spPr>
          <a:xfrm>
            <a:off x="1800250" y="297745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3" name="Google Shape;1423;p70"/>
          <p:cNvSpPr/>
          <p:nvPr/>
        </p:nvSpPr>
        <p:spPr>
          <a:xfrm>
            <a:off x="2638444" y="297745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4" name="Google Shape;1424;p70"/>
          <p:cNvSpPr/>
          <p:nvPr/>
        </p:nvSpPr>
        <p:spPr>
          <a:xfrm>
            <a:off x="2181244" y="297745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25" name="Google Shape;1425;p70"/>
          <p:cNvCxnSpPr>
            <a:stCxn id="1422" idx="6"/>
            <a:endCxn id="1424" idx="1"/>
          </p:cNvCxnSpPr>
          <p:nvPr/>
        </p:nvCxnSpPr>
        <p:spPr>
          <a:xfrm>
            <a:off x="1943350" y="304900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6" name="Google Shape;1426;p70"/>
          <p:cNvCxnSpPr>
            <a:stCxn id="1424" idx="3"/>
            <a:endCxn id="1423" idx="1"/>
          </p:cNvCxnSpPr>
          <p:nvPr/>
        </p:nvCxnSpPr>
        <p:spPr>
          <a:xfrm>
            <a:off x="2324344" y="3049000"/>
            <a:ext cx="3141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7" name="Google Shape;1427;p70"/>
          <p:cNvCxnSpPr>
            <a:stCxn id="1424" idx="2"/>
            <a:endCxn id="1428" idx="0"/>
          </p:cNvCxnSpPr>
          <p:nvPr/>
        </p:nvCxnSpPr>
        <p:spPr>
          <a:xfrm>
            <a:off x="2252794" y="3120550"/>
            <a:ext cx="232800" cy="263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9" name="Google Shape;1429;p70"/>
          <p:cNvCxnSpPr>
            <a:stCxn id="1423" idx="2"/>
            <a:endCxn id="1430" idx="0"/>
          </p:cNvCxnSpPr>
          <p:nvPr/>
        </p:nvCxnSpPr>
        <p:spPr>
          <a:xfrm>
            <a:off x="2709994" y="3120550"/>
            <a:ext cx="232800" cy="259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1" name="Google Shape;1431;p70"/>
          <p:cNvSpPr/>
          <p:nvPr/>
        </p:nvSpPr>
        <p:spPr>
          <a:xfrm>
            <a:off x="3171844" y="297745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32" name="Google Shape;1432;p70"/>
          <p:cNvCxnSpPr>
            <a:stCxn id="1431" idx="2"/>
            <a:endCxn id="1430" idx="0"/>
          </p:cNvCxnSpPr>
          <p:nvPr/>
        </p:nvCxnSpPr>
        <p:spPr>
          <a:xfrm flipH="1">
            <a:off x="2942794" y="3120550"/>
            <a:ext cx="300600" cy="259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3" name="Google Shape;1433;p70"/>
          <p:cNvCxnSpPr>
            <a:stCxn id="1423" idx="3"/>
            <a:endCxn id="1431" idx="1"/>
          </p:cNvCxnSpPr>
          <p:nvPr/>
        </p:nvCxnSpPr>
        <p:spPr>
          <a:xfrm>
            <a:off x="2781544" y="3049000"/>
            <a:ext cx="390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4" name="Google Shape;1434;p70"/>
          <p:cNvCxnSpPr>
            <a:stCxn id="1435" idx="1"/>
            <a:endCxn id="1431" idx="3"/>
          </p:cNvCxnSpPr>
          <p:nvPr/>
        </p:nvCxnSpPr>
        <p:spPr>
          <a:xfrm flipH="1">
            <a:off x="3314951" y="2972800"/>
            <a:ext cx="255000" cy="76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6" name="Google Shape;1436;p70"/>
          <p:cNvSpPr/>
          <p:nvPr/>
        </p:nvSpPr>
        <p:spPr>
          <a:xfrm>
            <a:off x="3447000" y="259645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37" name="Google Shape;1437;p70"/>
          <p:cNvCxnSpPr>
            <a:stCxn id="1436" idx="5"/>
            <a:endCxn id="1435" idx="0"/>
          </p:cNvCxnSpPr>
          <p:nvPr/>
        </p:nvCxnSpPr>
        <p:spPr>
          <a:xfrm>
            <a:off x="3569143" y="2718594"/>
            <a:ext cx="143400" cy="111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8" name="Google Shape;1438;p70"/>
          <p:cNvSpPr/>
          <p:nvPr/>
        </p:nvSpPr>
        <p:spPr>
          <a:xfrm>
            <a:off x="246150" y="3733900"/>
            <a:ext cx="25122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UC Berkeley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4.12.0.0/16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9" name="Google Shape;1439;p70"/>
          <p:cNvSpPr/>
          <p:nvPr/>
        </p:nvSpPr>
        <p:spPr>
          <a:xfrm>
            <a:off x="2866600" y="3700950"/>
            <a:ext cx="23586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Stanford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4.29.0.0/16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40" name="Google Shape;1440;p70"/>
          <p:cNvCxnSpPr>
            <a:stCxn id="1428" idx="2"/>
            <a:endCxn id="1441" idx="0"/>
          </p:cNvCxnSpPr>
          <p:nvPr/>
        </p:nvCxnSpPr>
        <p:spPr>
          <a:xfrm flipH="1">
            <a:off x="2167327" y="3526950"/>
            <a:ext cx="318300" cy="335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2" name="Google Shape;1442;p70"/>
          <p:cNvSpPr/>
          <p:nvPr/>
        </p:nvSpPr>
        <p:spPr>
          <a:xfrm>
            <a:off x="1714752" y="38627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3" name="Google Shape;1443;p70"/>
          <p:cNvSpPr/>
          <p:nvPr/>
        </p:nvSpPr>
        <p:spPr>
          <a:xfrm>
            <a:off x="952752" y="38627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4" name="Google Shape;1444;p70"/>
          <p:cNvSpPr/>
          <p:nvPr/>
        </p:nvSpPr>
        <p:spPr>
          <a:xfrm>
            <a:off x="1333752" y="38627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45" name="Google Shape;1445;p70"/>
          <p:cNvCxnSpPr>
            <a:stCxn id="1441" idx="1"/>
            <a:endCxn id="1442" idx="3"/>
          </p:cNvCxnSpPr>
          <p:nvPr/>
        </p:nvCxnSpPr>
        <p:spPr>
          <a:xfrm rot="10800000">
            <a:off x="1857852" y="393425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6" name="Google Shape;1446;p70"/>
          <p:cNvCxnSpPr>
            <a:stCxn id="1444" idx="3"/>
            <a:endCxn id="1442" idx="1"/>
          </p:cNvCxnSpPr>
          <p:nvPr/>
        </p:nvCxnSpPr>
        <p:spPr>
          <a:xfrm>
            <a:off x="1476852" y="393425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7" name="Google Shape;1447;p70"/>
          <p:cNvCxnSpPr>
            <a:stCxn id="1443" idx="3"/>
            <a:endCxn id="1444" idx="1"/>
          </p:cNvCxnSpPr>
          <p:nvPr/>
        </p:nvCxnSpPr>
        <p:spPr>
          <a:xfrm>
            <a:off x="1095852" y="393425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8" name="Google Shape;1448;p70"/>
          <p:cNvSpPr/>
          <p:nvPr/>
        </p:nvSpPr>
        <p:spPr>
          <a:xfrm>
            <a:off x="952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9" name="Google Shape;1449;p70"/>
          <p:cNvSpPr/>
          <p:nvPr/>
        </p:nvSpPr>
        <p:spPr>
          <a:xfrm>
            <a:off x="1333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0" name="Google Shape;1450;p70"/>
          <p:cNvSpPr/>
          <p:nvPr/>
        </p:nvSpPr>
        <p:spPr>
          <a:xfrm>
            <a:off x="1714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1" name="Google Shape;1451;p70"/>
          <p:cNvSpPr/>
          <p:nvPr/>
        </p:nvSpPr>
        <p:spPr>
          <a:xfrm>
            <a:off x="2095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52" name="Google Shape;1452;p70"/>
          <p:cNvCxnSpPr>
            <a:stCxn id="1443" idx="2"/>
            <a:endCxn id="1448" idx="0"/>
          </p:cNvCxnSpPr>
          <p:nvPr/>
        </p:nvCxnSpPr>
        <p:spPr>
          <a:xfrm>
            <a:off x="1024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3" name="Google Shape;1453;p70"/>
          <p:cNvCxnSpPr>
            <a:stCxn id="1444" idx="2"/>
            <a:endCxn id="1449" idx="0"/>
          </p:cNvCxnSpPr>
          <p:nvPr/>
        </p:nvCxnSpPr>
        <p:spPr>
          <a:xfrm>
            <a:off x="1405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4" name="Google Shape;1454;p70"/>
          <p:cNvCxnSpPr>
            <a:stCxn id="1442" idx="2"/>
            <a:endCxn id="1450" idx="0"/>
          </p:cNvCxnSpPr>
          <p:nvPr/>
        </p:nvCxnSpPr>
        <p:spPr>
          <a:xfrm>
            <a:off x="1786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5" name="Google Shape;1455;p70"/>
          <p:cNvCxnSpPr>
            <a:stCxn id="1441" idx="2"/>
            <a:endCxn id="1451" idx="0"/>
          </p:cNvCxnSpPr>
          <p:nvPr/>
        </p:nvCxnSpPr>
        <p:spPr>
          <a:xfrm>
            <a:off x="2167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6" name="Google Shape;1456;p70"/>
          <p:cNvSpPr/>
          <p:nvPr/>
        </p:nvSpPr>
        <p:spPr>
          <a:xfrm>
            <a:off x="571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57" name="Google Shape;1457;p70"/>
          <p:cNvCxnSpPr>
            <a:stCxn id="1443" idx="2"/>
            <a:endCxn id="1456" idx="7"/>
          </p:cNvCxnSpPr>
          <p:nvPr/>
        </p:nvCxnSpPr>
        <p:spPr>
          <a:xfrm flipH="1">
            <a:off x="694002" y="4005800"/>
            <a:ext cx="330300" cy="182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8" name="Google Shape;1458;p70"/>
          <p:cNvCxnSpPr>
            <a:stCxn id="1430" idx="2"/>
            <a:endCxn id="1459" idx="0"/>
          </p:cNvCxnSpPr>
          <p:nvPr/>
        </p:nvCxnSpPr>
        <p:spPr>
          <a:xfrm>
            <a:off x="2942827" y="3522717"/>
            <a:ext cx="312300" cy="377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0" name="Google Shape;1460;p70"/>
          <p:cNvSpPr/>
          <p:nvPr/>
        </p:nvSpPr>
        <p:spPr>
          <a:xfrm>
            <a:off x="29893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1" name="Google Shape;1461;p70"/>
          <p:cNvCxnSpPr>
            <a:stCxn id="1459" idx="2"/>
            <a:endCxn id="1460" idx="7"/>
          </p:cNvCxnSpPr>
          <p:nvPr/>
        </p:nvCxnSpPr>
        <p:spPr>
          <a:xfrm flipH="1">
            <a:off x="3111552" y="4043300"/>
            <a:ext cx="143700" cy="145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2" name="Google Shape;1462;p70"/>
          <p:cNvSpPr/>
          <p:nvPr/>
        </p:nvSpPr>
        <p:spPr>
          <a:xfrm>
            <a:off x="3564702" y="41288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3" name="Google Shape;1463;p70"/>
          <p:cNvCxnSpPr>
            <a:stCxn id="1459" idx="3"/>
            <a:endCxn id="1462" idx="1"/>
          </p:cNvCxnSpPr>
          <p:nvPr/>
        </p:nvCxnSpPr>
        <p:spPr>
          <a:xfrm>
            <a:off x="3326802" y="3971750"/>
            <a:ext cx="237900" cy="22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4" name="Google Shape;1464;p70"/>
          <p:cNvSpPr/>
          <p:nvPr/>
        </p:nvSpPr>
        <p:spPr>
          <a:xfrm>
            <a:off x="3869502" y="37478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5" name="Google Shape;1465;p70"/>
          <p:cNvCxnSpPr>
            <a:stCxn id="1459" idx="3"/>
            <a:endCxn id="1464" idx="1"/>
          </p:cNvCxnSpPr>
          <p:nvPr/>
        </p:nvCxnSpPr>
        <p:spPr>
          <a:xfrm flipH="1" rot="10800000">
            <a:off x="3326802" y="3819350"/>
            <a:ext cx="5427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6" name="Google Shape;1466;p70"/>
          <p:cNvSpPr/>
          <p:nvPr/>
        </p:nvSpPr>
        <p:spPr>
          <a:xfrm>
            <a:off x="4610335" y="38300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7" name="Google Shape;1467;p70"/>
          <p:cNvCxnSpPr>
            <a:stCxn id="1464" idx="3"/>
            <a:endCxn id="1466" idx="1"/>
          </p:cNvCxnSpPr>
          <p:nvPr/>
        </p:nvCxnSpPr>
        <p:spPr>
          <a:xfrm>
            <a:off x="4012602" y="3819350"/>
            <a:ext cx="597600" cy="82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8" name="Google Shape;1468;p70"/>
          <p:cNvCxnSpPr>
            <a:stCxn id="1462" idx="3"/>
            <a:endCxn id="1464" idx="2"/>
          </p:cNvCxnSpPr>
          <p:nvPr/>
        </p:nvCxnSpPr>
        <p:spPr>
          <a:xfrm flipH="1" rot="10800000">
            <a:off x="3707802" y="3891050"/>
            <a:ext cx="233400" cy="309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9" name="Google Shape;1469;p70"/>
          <p:cNvSpPr/>
          <p:nvPr/>
        </p:nvSpPr>
        <p:spPr>
          <a:xfrm>
            <a:off x="3869500" y="40913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70" name="Google Shape;1470;p70"/>
          <p:cNvCxnSpPr>
            <a:stCxn id="1464" idx="2"/>
            <a:endCxn id="1469" idx="0"/>
          </p:cNvCxnSpPr>
          <p:nvPr/>
        </p:nvCxnSpPr>
        <p:spPr>
          <a:xfrm>
            <a:off x="3941052" y="3890900"/>
            <a:ext cx="0" cy="200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1" name="Google Shape;1471;p70"/>
          <p:cNvSpPr/>
          <p:nvPr/>
        </p:nvSpPr>
        <p:spPr>
          <a:xfrm>
            <a:off x="4132325" y="40913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72" name="Google Shape;1472;p70"/>
          <p:cNvCxnSpPr>
            <a:stCxn id="1464" idx="2"/>
            <a:endCxn id="1471" idx="1"/>
          </p:cNvCxnSpPr>
          <p:nvPr/>
        </p:nvCxnSpPr>
        <p:spPr>
          <a:xfrm>
            <a:off x="3941052" y="3890900"/>
            <a:ext cx="212100" cy="221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3" name="Google Shape;1473;p70"/>
          <p:cNvSpPr/>
          <p:nvPr/>
        </p:nvSpPr>
        <p:spPr>
          <a:xfrm>
            <a:off x="43817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4" name="Google Shape;1474;p70"/>
          <p:cNvSpPr/>
          <p:nvPr/>
        </p:nvSpPr>
        <p:spPr>
          <a:xfrm>
            <a:off x="46103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75" name="Google Shape;1475;p70"/>
          <p:cNvCxnSpPr>
            <a:stCxn id="1466" idx="2"/>
            <a:endCxn id="1473" idx="7"/>
          </p:cNvCxnSpPr>
          <p:nvPr/>
        </p:nvCxnSpPr>
        <p:spPr>
          <a:xfrm flipH="1">
            <a:off x="4503985" y="3973148"/>
            <a:ext cx="177900" cy="215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6" name="Google Shape;1476;p70"/>
          <p:cNvCxnSpPr>
            <a:endCxn id="1474" idx="0"/>
          </p:cNvCxnSpPr>
          <p:nvPr/>
        </p:nvCxnSpPr>
        <p:spPr>
          <a:xfrm>
            <a:off x="4681875" y="3973100"/>
            <a:ext cx="0" cy="194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7" name="Google Shape;1477;p70"/>
          <p:cNvSpPr/>
          <p:nvPr/>
        </p:nvSpPr>
        <p:spPr>
          <a:xfrm>
            <a:off x="4262650" y="2358475"/>
            <a:ext cx="23586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Orange (France)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8" name="Google Shape;1478;p70"/>
          <p:cNvSpPr/>
          <p:nvPr/>
        </p:nvSpPr>
        <p:spPr>
          <a:xfrm>
            <a:off x="48389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79" name="Google Shape;1479;p70"/>
          <p:cNvCxnSpPr>
            <a:stCxn id="1466" idx="2"/>
            <a:endCxn id="1478" idx="1"/>
          </p:cNvCxnSpPr>
          <p:nvPr/>
        </p:nvCxnSpPr>
        <p:spPr>
          <a:xfrm>
            <a:off x="4681885" y="3973148"/>
            <a:ext cx="177900" cy="215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0" name="Google Shape;1480;p70"/>
          <p:cNvSpPr/>
          <p:nvPr/>
        </p:nvSpPr>
        <p:spPr>
          <a:xfrm>
            <a:off x="4686535" y="32966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1" name="Google Shape;1481;p70"/>
          <p:cNvSpPr/>
          <p:nvPr/>
        </p:nvSpPr>
        <p:spPr>
          <a:xfrm>
            <a:off x="5067535" y="31442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82" name="Google Shape;1482;p70"/>
          <p:cNvCxnSpPr>
            <a:stCxn id="1480" idx="3"/>
            <a:endCxn id="1481" idx="1"/>
          </p:cNvCxnSpPr>
          <p:nvPr/>
        </p:nvCxnSpPr>
        <p:spPr>
          <a:xfrm flipH="1" rot="10800000">
            <a:off x="4829635" y="32157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3" name="Google Shape;1483;p70"/>
          <p:cNvSpPr/>
          <p:nvPr/>
        </p:nvSpPr>
        <p:spPr>
          <a:xfrm>
            <a:off x="4686535" y="29918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84" name="Google Shape;1484;p70"/>
          <p:cNvCxnSpPr>
            <a:stCxn id="1483" idx="3"/>
            <a:endCxn id="1481" idx="1"/>
          </p:cNvCxnSpPr>
          <p:nvPr/>
        </p:nvCxnSpPr>
        <p:spPr>
          <a:xfrm>
            <a:off x="4829635" y="30633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5" name="Google Shape;1485;p70"/>
          <p:cNvCxnSpPr>
            <a:stCxn id="1483" idx="2"/>
            <a:endCxn id="1480" idx="0"/>
          </p:cNvCxnSpPr>
          <p:nvPr/>
        </p:nvCxnSpPr>
        <p:spPr>
          <a:xfrm>
            <a:off x="4758085" y="3134948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6" name="Google Shape;1486;p70"/>
          <p:cNvSpPr/>
          <p:nvPr/>
        </p:nvSpPr>
        <p:spPr>
          <a:xfrm>
            <a:off x="4686525" y="268705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87" name="Google Shape;1487;p70"/>
          <p:cNvCxnSpPr>
            <a:stCxn id="1486" idx="4"/>
            <a:endCxn id="1483" idx="0"/>
          </p:cNvCxnSpPr>
          <p:nvPr/>
        </p:nvCxnSpPr>
        <p:spPr>
          <a:xfrm>
            <a:off x="4758075" y="283015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8" name="Google Shape;1488;p70"/>
          <p:cNvCxnSpPr>
            <a:stCxn id="1489" idx="3"/>
            <a:endCxn id="1483" idx="1"/>
          </p:cNvCxnSpPr>
          <p:nvPr/>
        </p:nvCxnSpPr>
        <p:spPr>
          <a:xfrm>
            <a:off x="4527976" y="2972800"/>
            <a:ext cx="158700" cy="90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0" name="Google Shape;1490;p70"/>
          <p:cNvSpPr/>
          <p:nvPr/>
        </p:nvSpPr>
        <p:spPr>
          <a:xfrm>
            <a:off x="5448535" y="31442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1" name="Google Shape;1491;p70"/>
          <p:cNvCxnSpPr>
            <a:stCxn id="1481" idx="3"/>
            <a:endCxn id="1490" idx="1"/>
          </p:cNvCxnSpPr>
          <p:nvPr/>
        </p:nvCxnSpPr>
        <p:spPr>
          <a:xfrm>
            <a:off x="5210635" y="3215798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2" name="Google Shape;1492;p70"/>
          <p:cNvSpPr/>
          <p:nvPr/>
        </p:nvSpPr>
        <p:spPr>
          <a:xfrm>
            <a:off x="5448525" y="29104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3" name="Google Shape;1493;p70"/>
          <p:cNvSpPr/>
          <p:nvPr/>
        </p:nvSpPr>
        <p:spPr>
          <a:xfrm>
            <a:off x="5448525" y="33676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4" name="Google Shape;1494;p70"/>
          <p:cNvCxnSpPr>
            <a:stCxn id="1492" idx="4"/>
            <a:endCxn id="1490" idx="0"/>
          </p:cNvCxnSpPr>
          <p:nvPr/>
        </p:nvCxnSpPr>
        <p:spPr>
          <a:xfrm>
            <a:off x="5520075" y="3053575"/>
            <a:ext cx="0" cy="90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5" name="Google Shape;1495;p70"/>
          <p:cNvCxnSpPr>
            <a:stCxn id="1490" idx="2"/>
            <a:endCxn id="1493" idx="0"/>
          </p:cNvCxnSpPr>
          <p:nvPr/>
        </p:nvCxnSpPr>
        <p:spPr>
          <a:xfrm>
            <a:off x="5520085" y="3287348"/>
            <a:ext cx="0" cy="80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6" name="Google Shape;1496;p70"/>
          <p:cNvSpPr/>
          <p:nvPr/>
        </p:nvSpPr>
        <p:spPr>
          <a:xfrm>
            <a:off x="5829535" y="29918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7" name="Google Shape;1497;p70"/>
          <p:cNvSpPr/>
          <p:nvPr/>
        </p:nvSpPr>
        <p:spPr>
          <a:xfrm>
            <a:off x="5829535" y="32966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8" name="Google Shape;1498;p70"/>
          <p:cNvCxnSpPr>
            <a:stCxn id="1490" idx="3"/>
            <a:endCxn id="1496" idx="1"/>
          </p:cNvCxnSpPr>
          <p:nvPr/>
        </p:nvCxnSpPr>
        <p:spPr>
          <a:xfrm flipH="1" rot="10800000">
            <a:off x="5591635" y="30633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9" name="Google Shape;1499;p70"/>
          <p:cNvCxnSpPr>
            <a:stCxn id="1490" idx="3"/>
            <a:endCxn id="1497" idx="1"/>
          </p:cNvCxnSpPr>
          <p:nvPr/>
        </p:nvCxnSpPr>
        <p:spPr>
          <a:xfrm>
            <a:off x="5591635" y="32157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0" name="Google Shape;1500;p70"/>
          <p:cNvSpPr/>
          <p:nvPr/>
        </p:nvSpPr>
        <p:spPr>
          <a:xfrm>
            <a:off x="6134325" y="29104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01" name="Google Shape;1501;p70"/>
          <p:cNvCxnSpPr>
            <a:stCxn id="1496" idx="3"/>
            <a:endCxn id="1500" idx="2"/>
          </p:cNvCxnSpPr>
          <p:nvPr/>
        </p:nvCxnSpPr>
        <p:spPr>
          <a:xfrm flipH="1" rot="10800000">
            <a:off x="5972635" y="2982098"/>
            <a:ext cx="161700" cy="81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2" name="Google Shape;1502;p70"/>
          <p:cNvSpPr/>
          <p:nvPr/>
        </p:nvSpPr>
        <p:spPr>
          <a:xfrm>
            <a:off x="6134325" y="32152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03" name="Google Shape;1503;p70"/>
          <p:cNvCxnSpPr>
            <a:stCxn id="1497" idx="3"/>
            <a:endCxn id="1502" idx="2"/>
          </p:cNvCxnSpPr>
          <p:nvPr/>
        </p:nvCxnSpPr>
        <p:spPr>
          <a:xfrm flipH="1" rot="10800000">
            <a:off x="5972635" y="3286898"/>
            <a:ext cx="161700" cy="81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504" name="Google Shape;1504;p70"/>
          <p:cNvGraphicFramePr/>
          <p:nvPr/>
        </p:nvGraphicFramePr>
        <p:xfrm>
          <a:off x="6734632" y="299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{33B4F4F4-7802-4C7A-9403-79FBB97205F2}</a:tableStyleId>
              </a:tblPr>
              <a:tblGrid>
                <a:gridCol w="1113350"/>
                <a:gridCol w="101585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R6's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4.0.0.0/8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4.12.0.0/16</a:t>
                      </a:r>
                      <a:endParaRPr strike="sngStrik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 strike="sngStrik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4.29.0.0/16</a:t>
                      </a:r>
                      <a:endParaRPr strike="sngStrik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 strike="sngStrik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</a:tbl>
          </a:graphicData>
        </a:graphic>
      </p:graphicFrame>
      <p:sp>
        <p:nvSpPr>
          <p:cNvPr id="1505" name="Google Shape;1505;p70"/>
          <p:cNvSpPr/>
          <p:nvPr/>
        </p:nvSpPr>
        <p:spPr>
          <a:xfrm>
            <a:off x="4305535" y="2915648"/>
            <a:ext cx="143100" cy="14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06" name="Google Shape;1506;p70"/>
          <p:cNvCxnSpPr>
            <a:stCxn id="1435" idx="3"/>
            <a:endCxn id="1489" idx="1"/>
          </p:cNvCxnSpPr>
          <p:nvPr/>
        </p:nvCxnSpPr>
        <p:spPr>
          <a:xfrm>
            <a:off x="3854951" y="2972800"/>
            <a:ext cx="387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9" name="Google Shape;1489;p70"/>
          <p:cNvSpPr/>
          <p:nvPr/>
        </p:nvSpPr>
        <p:spPr>
          <a:xfrm>
            <a:off x="4242976" y="28303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5" name="Google Shape;1435;p70"/>
          <p:cNvSpPr/>
          <p:nvPr/>
        </p:nvSpPr>
        <p:spPr>
          <a:xfrm>
            <a:off x="3569951" y="28303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0" name="Google Shape;1430;p70"/>
          <p:cNvSpPr/>
          <p:nvPr/>
        </p:nvSpPr>
        <p:spPr>
          <a:xfrm>
            <a:off x="2871277" y="3379617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8" name="Google Shape;1428;p70"/>
          <p:cNvSpPr/>
          <p:nvPr/>
        </p:nvSpPr>
        <p:spPr>
          <a:xfrm>
            <a:off x="2414077" y="3383850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1" name="Google Shape;1441;p70"/>
          <p:cNvSpPr/>
          <p:nvPr/>
        </p:nvSpPr>
        <p:spPr>
          <a:xfrm>
            <a:off x="2095752" y="3862700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9" name="Google Shape;1459;p70"/>
          <p:cNvSpPr/>
          <p:nvPr/>
        </p:nvSpPr>
        <p:spPr>
          <a:xfrm>
            <a:off x="3183702" y="3900200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71"/>
          <p:cNvSpPr/>
          <p:nvPr/>
        </p:nvSpPr>
        <p:spPr>
          <a:xfrm>
            <a:off x="1577850" y="2310400"/>
            <a:ext cx="22395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AT&amp;T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4.0.0.0/8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2" name="Google Shape;1512;p7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Inter-Domain Routing</a:t>
            </a:r>
            <a:endParaRPr/>
          </a:p>
        </p:txBody>
      </p:sp>
      <p:sp>
        <p:nvSpPr>
          <p:cNvPr id="1513" name="Google Shape;1513;p71"/>
          <p:cNvSpPr txBox="1"/>
          <p:nvPr>
            <p:ph idx="1" type="body"/>
          </p:nvPr>
        </p:nvSpPr>
        <p:spPr>
          <a:xfrm>
            <a:off x="107050" y="402200"/>
            <a:ext cx="8909700" cy="14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Now, Stanford wants to connect to multiple networks. This is called </a:t>
            </a:r>
            <a:r>
              <a:rPr b="1" lang="en"/>
              <a:t>multi-homing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need an entry for both AT&amp;T and Stanford (one of its subordinates).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Multi-homing limits aggregation!</a:t>
            </a:r>
            <a:endParaRPr/>
          </a:p>
        </p:txBody>
      </p:sp>
      <p:sp>
        <p:nvSpPr>
          <p:cNvPr id="1514" name="Google Shape;1514;p71"/>
          <p:cNvSpPr/>
          <p:nvPr/>
        </p:nvSpPr>
        <p:spPr>
          <a:xfrm>
            <a:off x="1800250" y="297745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5" name="Google Shape;1515;p71"/>
          <p:cNvSpPr/>
          <p:nvPr/>
        </p:nvSpPr>
        <p:spPr>
          <a:xfrm>
            <a:off x="2638444" y="297745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6" name="Google Shape;1516;p71"/>
          <p:cNvSpPr/>
          <p:nvPr/>
        </p:nvSpPr>
        <p:spPr>
          <a:xfrm>
            <a:off x="2181244" y="297745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17" name="Google Shape;1517;p71"/>
          <p:cNvCxnSpPr>
            <a:stCxn id="1514" idx="6"/>
            <a:endCxn id="1516" idx="1"/>
          </p:cNvCxnSpPr>
          <p:nvPr/>
        </p:nvCxnSpPr>
        <p:spPr>
          <a:xfrm>
            <a:off x="1943350" y="304900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8" name="Google Shape;1518;p71"/>
          <p:cNvCxnSpPr>
            <a:stCxn id="1516" idx="3"/>
            <a:endCxn id="1515" idx="1"/>
          </p:cNvCxnSpPr>
          <p:nvPr/>
        </p:nvCxnSpPr>
        <p:spPr>
          <a:xfrm>
            <a:off x="2324344" y="3049000"/>
            <a:ext cx="3141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9" name="Google Shape;1519;p71"/>
          <p:cNvCxnSpPr>
            <a:stCxn id="1516" idx="2"/>
            <a:endCxn id="1520" idx="0"/>
          </p:cNvCxnSpPr>
          <p:nvPr/>
        </p:nvCxnSpPr>
        <p:spPr>
          <a:xfrm>
            <a:off x="2252794" y="3120550"/>
            <a:ext cx="232800" cy="263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1" name="Google Shape;1521;p71"/>
          <p:cNvCxnSpPr>
            <a:stCxn id="1515" idx="2"/>
            <a:endCxn id="1522" idx="0"/>
          </p:cNvCxnSpPr>
          <p:nvPr/>
        </p:nvCxnSpPr>
        <p:spPr>
          <a:xfrm>
            <a:off x="2709994" y="3120550"/>
            <a:ext cx="232800" cy="259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3" name="Google Shape;1523;p71"/>
          <p:cNvSpPr/>
          <p:nvPr/>
        </p:nvSpPr>
        <p:spPr>
          <a:xfrm>
            <a:off x="3171844" y="297745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24" name="Google Shape;1524;p71"/>
          <p:cNvCxnSpPr>
            <a:stCxn id="1523" idx="2"/>
            <a:endCxn id="1522" idx="0"/>
          </p:cNvCxnSpPr>
          <p:nvPr/>
        </p:nvCxnSpPr>
        <p:spPr>
          <a:xfrm flipH="1">
            <a:off x="2942794" y="3120550"/>
            <a:ext cx="300600" cy="259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5" name="Google Shape;1525;p71"/>
          <p:cNvCxnSpPr>
            <a:stCxn id="1515" idx="3"/>
            <a:endCxn id="1523" idx="1"/>
          </p:cNvCxnSpPr>
          <p:nvPr/>
        </p:nvCxnSpPr>
        <p:spPr>
          <a:xfrm>
            <a:off x="2781544" y="3049000"/>
            <a:ext cx="390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6" name="Google Shape;1526;p71"/>
          <p:cNvCxnSpPr>
            <a:stCxn id="1527" idx="1"/>
            <a:endCxn id="1523" idx="3"/>
          </p:cNvCxnSpPr>
          <p:nvPr/>
        </p:nvCxnSpPr>
        <p:spPr>
          <a:xfrm flipH="1">
            <a:off x="3314951" y="2972800"/>
            <a:ext cx="255000" cy="76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8" name="Google Shape;1528;p71"/>
          <p:cNvSpPr/>
          <p:nvPr/>
        </p:nvSpPr>
        <p:spPr>
          <a:xfrm>
            <a:off x="3447000" y="259645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29" name="Google Shape;1529;p71"/>
          <p:cNvCxnSpPr>
            <a:stCxn id="1528" idx="5"/>
            <a:endCxn id="1527" idx="0"/>
          </p:cNvCxnSpPr>
          <p:nvPr/>
        </p:nvCxnSpPr>
        <p:spPr>
          <a:xfrm>
            <a:off x="3569143" y="2718594"/>
            <a:ext cx="143400" cy="111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0" name="Google Shape;1530;p71"/>
          <p:cNvSpPr/>
          <p:nvPr/>
        </p:nvSpPr>
        <p:spPr>
          <a:xfrm>
            <a:off x="246150" y="3733900"/>
            <a:ext cx="25122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UC Berkeley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4.12.0.0/16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1" name="Google Shape;1531;p71"/>
          <p:cNvSpPr/>
          <p:nvPr/>
        </p:nvSpPr>
        <p:spPr>
          <a:xfrm>
            <a:off x="2866600" y="3700950"/>
            <a:ext cx="23586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Stanford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4.29.0.0/16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32" name="Google Shape;1532;p71"/>
          <p:cNvCxnSpPr>
            <a:stCxn id="1520" idx="2"/>
            <a:endCxn id="1533" idx="0"/>
          </p:cNvCxnSpPr>
          <p:nvPr/>
        </p:nvCxnSpPr>
        <p:spPr>
          <a:xfrm flipH="1">
            <a:off x="2167327" y="3526950"/>
            <a:ext cx="318300" cy="335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4" name="Google Shape;1534;p71"/>
          <p:cNvSpPr/>
          <p:nvPr/>
        </p:nvSpPr>
        <p:spPr>
          <a:xfrm>
            <a:off x="1714752" y="38627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p71"/>
          <p:cNvSpPr/>
          <p:nvPr/>
        </p:nvSpPr>
        <p:spPr>
          <a:xfrm>
            <a:off x="952752" y="38627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6" name="Google Shape;1536;p71"/>
          <p:cNvSpPr/>
          <p:nvPr/>
        </p:nvSpPr>
        <p:spPr>
          <a:xfrm>
            <a:off x="1333752" y="38627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37" name="Google Shape;1537;p71"/>
          <p:cNvCxnSpPr>
            <a:stCxn id="1533" idx="1"/>
            <a:endCxn id="1534" idx="3"/>
          </p:cNvCxnSpPr>
          <p:nvPr/>
        </p:nvCxnSpPr>
        <p:spPr>
          <a:xfrm rot="10800000">
            <a:off x="1857852" y="393425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8" name="Google Shape;1538;p71"/>
          <p:cNvCxnSpPr>
            <a:stCxn id="1536" idx="3"/>
            <a:endCxn id="1534" idx="1"/>
          </p:cNvCxnSpPr>
          <p:nvPr/>
        </p:nvCxnSpPr>
        <p:spPr>
          <a:xfrm>
            <a:off x="1476852" y="393425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9" name="Google Shape;1539;p71"/>
          <p:cNvCxnSpPr>
            <a:stCxn id="1535" idx="3"/>
            <a:endCxn id="1536" idx="1"/>
          </p:cNvCxnSpPr>
          <p:nvPr/>
        </p:nvCxnSpPr>
        <p:spPr>
          <a:xfrm>
            <a:off x="1095852" y="393425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0" name="Google Shape;1540;p71"/>
          <p:cNvSpPr/>
          <p:nvPr/>
        </p:nvSpPr>
        <p:spPr>
          <a:xfrm>
            <a:off x="952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1" name="Google Shape;1541;p71"/>
          <p:cNvSpPr/>
          <p:nvPr/>
        </p:nvSpPr>
        <p:spPr>
          <a:xfrm>
            <a:off x="1333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2" name="Google Shape;1542;p71"/>
          <p:cNvSpPr/>
          <p:nvPr/>
        </p:nvSpPr>
        <p:spPr>
          <a:xfrm>
            <a:off x="1714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3" name="Google Shape;1543;p71"/>
          <p:cNvSpPr/>
          <p:nvPr/>
        </p:nvSpPr>
        <p:spPr>
          <a:xfrm>
            <a:off x="2095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4" name="Google Shape;1544;p71"/>
          <p:cNvCxnSpPr>
            <a:stCxn id="1535" idx="2"/>
            <a:endCxn id="1540" idx="0"/>
          </p:cNvCxnSpPr>
          <p:nvPr/>
        </p:nvCxnSpPr>
        <p:spPr>
          <a:xfrm>
            <a:off x="1024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5" name="Google Shape;1545;p71"/>
          <p:cNvCxnSpPr>
            <a:stCxn id="1536" idx="2"/>
            <a:endCxn id="1541" idx="0"/>
          </p:cNvCxnSpPr>
          <p:nvPr/>
        </p:nvCxnSpPr>
        <p:spPr>
          <a:xfrm>
            <a:off x="1405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6" name="Google Shape;1546;p71"/>
          <p:cNvCxnSpPr>
            <a:stCxn id="1534" idx="2"/>
            <a:endCxn id="1542" idx="0"/>
          </p:cNvCxnSpPr>
          <p:nvPr/>
        </p:nvCxnSpPr>
        <p:spPr>
          <a:xfrm>
            <a:off x="1786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7" name="Google Shape;1547;p71"/>
          <p:cNvCxnSpPr>
            <a:stCxn id="1533" idx="2"/>
            <a:endCxn id="1543" idx="0"/>
          </p:cNvCxnSpPr>
          <p:nvPr/>
        </p:nvCxnSpPr>
        <p:spPr>
          <a:xfrm>
            <a:off x="2167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8" name="Google Shape;1548;p71"/>
          <p:cNvSpPr/>
          <p:nvPr/>
        </p:nvSpPr>
        <p:spPr>
          <a:xfrm>
            <a:off x="571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9" name="Google Shape;1549;p71"/>
          <p:cNvCxnSpPr>
            <a:stCxn id="1535" idx="2"/>
            <a:endCxn id="1548" idx="7"/>
          </p:cNvCxnSpPr>
          <p:nvPr/>
        </p:nvCxnSpPr>
        <p:spPr>
          <a:xfrm flipH="1">
            <a:off x="694002" y="4005800"/>
            <a:ext cx="330300" cy="182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0" name="Google Shape;1550;p71"/>
          <p:cNvCxnSpPr>
            <a:stCxn id="1522" idx="2"/>
            <a:endCxn id="1551" idx="0"/>
          </p:cNvCxnSpPr>
          <p:nvPr/>
        </p:nvCxnSpPr>
        <p:spPr>
          <a:xfrm>
            <a:off x="2942827" y="3522717"/>
            <a:ext cx="312300" cy="377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2" name="Google Shape;1552;p71"/>
          <p:cNvSpPr/>
          <p:nvPr/>
        </p:nvSpPr>
        <p:spPr>
          <a:xfrm>
            <a:off x="29893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53" name="Google Shape;1553;p71"/>
          <p:cNvCxnSpPr>
            <a:stCxn id="1551" idx="2"/>
            <a:endCxn id="1552" idx="7"/>
          </p:cNvCxnSpPr>
          <p:nvPr/>
        </p:nvCxnSpPr>
        <p:spPr>
          <a:xfrm flipH="1">
            <a:off x="3111552" y="4043300"/>
            <a:ext cx="143700" cy="145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4" name="Google Shape;1554;p71"/>
          <p:cNvSpPr/>
          <p:nvPr/>
        </p:nvSpPr>
        <p:spPr>
          <a:xfrm>
            <a:off x="3564702" y="41288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55" name="Google Shape;1555;p71"/>
          <p:cNvCxnSpPr>
            <a:stCxn id="1551" idx="3"/>
            <a:endCxn id="1554" idx="1"/>
          </p:cNvCxnSpPr>
          <p:nvPr/>
        </p:nvCxnSpPr>
        <p:spPr>
          <a:xfrm>
            <a:off x="3326802" y="3971750"/>
            <a:ext cx="237900" cy="22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6" name="Google Shape;1556;p71"/>
          <p:cNvSpPr/>
          <p:nvPr/>
        </p:nvSpPr>
        <p:spPr>
          <a:xfrm>
            <a:off x="3869502" y="37478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57" name="Google Shape;1557;p71"/>
          <p:cNvCxnSpPr>
            <a:stCxn id="1551" idx="3"/>
            <a:endCxn id="1556" idx="1"/>
          </p:cNvCxnSpPr>
          <p:nvPr/>
        </p:nvCxnSpPr>
        <p:spPr>
          <a:xfrm flipH="1" rot="10800000">
            <a:off x="3326802" y="3819350"/>
            <a:ext cx="5427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8" name="Google Shape;1558;p71"/>
          <p:cNvCxnSpPr>
            <a:stCxn id="1556" idx="3"/>
            <a:endCxn id="1559" idx="1"/>
          </p:cNvCxnSpPr>
          <p:nvPr/>
        </p:nvCxnSpPr>
        <p:spPr>
          <a:xfrm>
            <a:off x="4012602" y="3819350"/>
            <a:ext cx="597600" cy="82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0" name="Google Shape;1560;p71"/>
          <p:cNvCxnSpPr>
            <a:stCxn id="1554" idx="3"/>
            <a:endCxn id="1556" idx="2"/>
          </p:cNvCxnSpPr>
          <p:nvPr/>
        </p:nvCxnSpPr>
        <p:spPr>
          <a:xfrm flipH="1" rot="10800000">
            <a:off x="3707802" y="3891050"/>
            <a:ext cx="233400" cy="309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1" name="Google Shape;1561;p71"/>
          <p:cNvSpPr/>
          <p:nvPr/>
        </p:nvSpPr>
        <p:spPr>
          <a:xfrm>
            <a:off x="3869500" y="40913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62" name="Google Shape;1562;p71"/>
          <p:cNvCxnSpPr>
            <a:stCxn id="1556" idx="2"/>
            <a:endCxn id="1561" idx="0"/>
          </p:cNvCxnSpPr>
          <p:nvPr/>
        </p:nvCxnSpPr>
        <p:spPr>
          <a:xfrm>
            <a:off x="3941052" y="3890900"/>
            <a:ext cx="0" cy="200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71"/>
          <p:cNvSpPr/>
          <p:nvPr/>
        </p:nvSpPr>
        <p:spPr>
          <a:xfrm>
            <a:off x="4132325" y="40913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64" name="Google Shape;1564;p71"/>
          <p:cNvCxnSpPr>
            <a:stCxn id="1556" idx="2"/>
            <a:endCxn id="1563" idx="1"/>
          </p:cNvCxnSpPr>
          <p:nvPr/>
        </p:nvCxnSpPr>
        <p:spPr>
          <a:xfrm>
            <a:off x="3941052" y="3890900"/>
            <a:ext cx="212100" cy="221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5" name="Google Shape;1565;p71"/>
          <p:cNvSpPr/>
          <p:nvPr/>
        </p:nvSpPr>
        <p:spPr>
          <a:xfrm>
            <a:off x="43817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6" name="Google Shape;1566;p71"/>
          <p:cNvSpPr/>
          <p:nvPr/>
        </p:nvSpPr>
        <p:spPr>
          <a:xfrm>
            <a:off x="46103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67" name="Google Shape;1567;p71"/>
          <p:cNvCxnSpPr>
            <a:stCxn id="1559" idx="2"/>
            <a:endCxn id="1565" idx="7"/>
          </p:cNvCxnSpPr>
          <p:nvPr/>
        </p:nvCxnSpPr>
        <p:spPr>
          <a:xfrm flipH="1">
            <a:off x="4503868" y="3973057"/>
            <a:ext cx="177900" cy="215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8" name="Google Shape;1568;p71"/>
          <p:cNvCxnSpPr>
            <a:endCxn id="1566" idx="0"/>
          </p:cNvCxnSpPr>
          <p:nvPr/>
        </p:nvCxnSpPr>
        <p:spPr>
          <a:xfrm>
            <a:off x="4681875" y="3973100"/>
            <a:ext cx="0" cy="194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9" name="Google Shape;1569;p71"/>
          <p:cNvSpPr/>
          <p:nvPr/>
        </p:nvSpPr>
        <p:spPr>
          <a:xfrm>
            <a:off x="4262650" y="2358475"/>
            <a:ext cx="23586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Orange (France)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0" name="Google Shape;1570;p71"/>
          <p:cNvSpPr/>
          <p:nvPr/>
        </p:nvSpPr>
        <p:spPr>
          <a:xfrm>
            <a:off x="48389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71" name="Google Shape;1571;p71"/>
          <p:cNvCxnSpPr>
            <a:stCxn id="1559" idx="2"/>
            <a:endCxn id="1570" idx="1"/>
          </p:cNvCxnSpPr>
          <p:nvPr/>
        </p:nvCxnSpPr>
        <p:spPr>
          <a:xfrm>
            <a:off x="4681982" y="3973057"/>
            <a:ext cx="177900" cy="215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2" name="Google Shape;1572;p71"/>
          <p:cNvSpPr/>
          <p:nvPr/>
        </p:nvSpPr>
        <p:spPr>
          <a:xfrm>
            <a:off x="4686535" y="32966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3" name="Google Shape;1573;p71"/>
          <p:cNvSpPr/>
          <p:nvPr/>
        </p:nvSpPr>
        <p:spPr>
          <a:xfrm>
            <a:off x="5067535" y="31442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74" name="Google Shape;1574;p71"/>
          <p:cNvCxnSpPr>
            <a:stCxn id="1572" idx="3"/>
            <a:endCxn id="1573" idx="1"/>
          </p:cNvCxnSpPr>
          <p:nvPr/>
        </p:nvCxnSpPr>
        <p:spPr>
          <a:xfrm flipH="1" rot="10800000">
            <a:off x="4829635" y="32157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5" name="Google Shape;1575;p71"/>
          <p:cNvSpPr/>
          <p:nvPr/>
        </p:nvSpPr>
        <p:spPr>
          <a:xfrm>
            <a:off x="4686535" y="29918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76" name="Google Shape;1576;p71"/>
          <p:cNvCxnSpPr>
            <a:stCxn id="1575" idx="3"/>
            <a:endCxn id="1573" idx="1"/>
          </p:cNvCxnSpPr>
          <p:nvPr/>
        </p:nvCxnSpPr>
        <p:spPr>
          <a:xfrm>
            <a:off x="4829635" y="30633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7" name="Google Shape;1577;p71"/>
          <p:cNvCxnSpPr>
            <a:stCxn id="1575" idx="2"/>
            <a:endCxn id="1572" idx="0"/>
          </p:cNvCxnSpPr>
          <p:nvPr/>
        </p:nvCxnSpPr>
        <p:spPr>
          <a:xfrm>
            <a:off x="4758085" y="3134948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8" name="Google Shape;1578;p71"/>
          <p:cNvSpPr/>
          <p:nvPr/>
        </p:nvSpPr>
        <p:spPr>
          <a:xfrm>
            <a:off x="4686525" y="268705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79" name="Google Shape;1579;p71"/>
          <p:cNvCxnSpPr>
            <a:stCxn id="1578" idx="4"/>
            <a:endCxn id="1575" idx="0"/>
          </p:cNvCxnSpPr>
          <p:nvPr/>
        </p:nvCxnSpPr>
        <p:spPr>
          <a:xfrm>
            <a:off x="4758075" y="283015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0" name="Google Shape;1580;p71"/>
          <p:cNvCxnSpPr>
            <a:stCxn id="1581" idx="3"/>
            <a:endCxn id="1575" idx="1"/>
          </p:cNvCxnSpPr>
          <p:nvPr/>
        </p:nvCxnSpPr>
        <p:spPr>
          <a:xfrm>
            <a:off x="4527976" y="2972800"/>
            <a:ext cx="158700" cy="90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2" name="Google Shape;1582;p71"/>
          <p:cNvSpPr/>
          <p:nvPr/>
        </p:nvSpPr>
        <p:spPr>
          <a:xfrm>
            <a:off x="5448535" y="31442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3" name="Google Shape;1583;p71"/>
          <p:cNvCxnSpPr>
            <a:stCxn id="1573" idx="3"/>
            <a:endCxn id="1582" idx="1"/>
          </p:cNvCxnSpPr>
          <p:nvPr/>
        </p:nvCxnSpPr>
        <p:spPr>
          <a:xfrm>
            <a:off x="5210635" y="3215798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4" name="Google Shape;1584;p71"/>
          <p:cNvSpPr/>
          <p:nvPr/>
        </p:nvSpPr>
        <p:spPr>
          <a:xfrm>
            <a:off x="5448525" y="29104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5" name="Google Shape;1585;p71"/>
          <p:cNvSpPr/>
          <p:nvPr/>
        </p:nvSpPr>
        <p:spPr>
          <a:xfrm>
            <a:off x="5448525" y="33676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6" name="Google Shape;1586;p71"/>
          <p:cNvCxnSpPr>
            <a:stCxn id="1584" idx="4"/>
            <a:endCxn id="1582" idx="0"/>
          </p:cNvCxnSpPr>
          <p:nvPr/>
        </p:nvCxnSpPr>
        <p:spPr>
          <a:xfrm>
            <a:off x="5520075" y="3053575"/>
            <a:ext cx="0" cy="90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7" name="Google Shape;1587;p71"/>
          <p:cNvCxnSpPr>
            <a:stCxn id="1582" idx="2"/>
            <a:endCxn id="1585" idx="0"/>
          </p:cNvCxnSpPr>
          <p:nvPr/>
        </p:nvCxnSpPr>
        <p:spPr>
          <a:xfrm>
            <a:off x="5520085" y="3287348"/>
            <a:ext cx="0" cy="80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8" name="Google Shape;1588;p71"/>
          <p:cNvSpPr/>
          <p:nvPr/>
        </p:nvSpPr>
        <p:spPr>
          <a:xfrm>
            <a:off x="5829535" y="29918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9" name="Google Shape;1589;p71"/>
          <p:cNvSpPr/>
          <p:nvPr/>
        </p:nvSpPr>
        <p:spPr>
          <a:xfrm>
            <a:off x="5829535" y="32966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0" name="Google Shape;1590;p71"/>
          <p:cNvCxnSpPr>
            <a:stCxn id="1582" idx="3"/>
            <a:endCxn id="1588" idx="1"/>
          </p:cNvCxnSpPr>
          <p:nvPr/>
        </p:nvCxnSpPr>
        <p:spPr>
          <a:xfrm flipH="1" rot="10800000">
            <a:off x="5591635" y="30633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1" name="Google Shape;1591;p71"/>
          <p:cNvCxnSpPr>
            <a:stCxn id="1582" idx="3"/>
            <a:endCxn id="1589" idx="1"/>
          </p:cNvCxnSpPr>
          <p:nvPr/>
        </p:nvCxnSpPr>
        <p:spPr>
          <a:xfrm>
            <a:off x="5591635" y="32157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2" name="Google Shape;1592;p71"/>
          <p:cNvSpPr/>
          <p:nvPr/>
        </p:nvSpPr>
        <p:spPr>
          <a:xfrm>
            <a:off x="6134325" y="29104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3" name="Google Shape;1593;p71"/>
          <p:cNvCxnSpPr>
            <a:stCxn id="1588" idx="3"/>
            <a:endCxn id="1592" idx="2"/>
          </p:cNvCxnSpPr>
          <p:nvPr/>
        </p:nvCxnSpPr>
        <p:spPr>
          <a:xfrm flipH="1" rot="10800000">
            <a:off x="5972635" y="2982098"/>
            <a:ext cx="161700" cy="81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4" name="Google Shape;1594;p71"/>
          <p:cNvSpPr/>
          <p:nvPr/>
        </p:nvSpPr>
        <p:spPr>
          <a:xfrm>
            <a:off x="6134325" y="32152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5" name="Google Shape;1595;p71"/>
          <p:cNvCxnSpPr>
            <a:stCxn id="1589" idx="3"/>
            <a:endCxn id="1594" idx="2"/>
          </p:cNvCxnSpPr>
          <p:nvPr/>
        </p:nvCxnSpPr>
        <p:spPr>
          <a:xfrm flipH="1" rot="10800000">
            <a:off x="5972635" y="3286898"/>
            <a:ext cx="161700" cy="81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596" name="Google Shape;1596;p71"/>
          <p:cNvGraphicFramePr/>
          <p:nvPr/>
        </p:nvGraphicFramePr>
        <p:xfrm>
          <a:off x="6734632" y="299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{33B4F4F4-7802-4C7A-9403-79FBB97205F2}</a:tableStyleId>
              </a:tblPr>
              <a:tblGrid>
                <a:gridCol w="1113350"/>
                <a:gridCol w="101585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R6's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4.0.0.0/8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4.12.0.0/16</a:t>
                      </a:r>
                      <a:endParaRPr strike="sngStrik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 strike="sngStrik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4.29.0.0/16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</a:tbl>
          </a:graphicData>
        </a:graphic>
      </p:graphicFrame>
      <p:sp>
        <p:nvSpPr>
          <p:cNvPr id="1597" name="Google Shape;1597;p71"/>
          <p:cNvSpPr/>
          <p:nvPr/>
        </p:nvSpPr>
        <p:spPr>
          <a:xfrm>
            <a:off x="4305535" y="2915648"/>
            <a:ext cx="143100" cy="14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8" name="Google Shape;1598;p71"/>
          <p:cNvCxnSpPr>
            <a:stCxn id="1527" idx="3"/>
            <a:endCxn id="1581" idx="1"/>
          </p:cNvCxnSpPr>
          <p:nvPr/>
        </p:nvCxnSpPr>
        <p:spPr>
          <a:xfrm>
            <a:off x="3854951" y="2972800"/>
            <a:ext cx="387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1" name="Google Shape;1581;p71"/>
          <p:cNvSpPr/>
          <p:nvPr/>
        </p:nvSpPr>
        <p:spPr>
          <a:xfrm>
            <a:off x="4242976" y="28303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7" name="Google Shape;1527;p71"/>
          <p:cNvSpPr/>
          <p:nvPr/>
        </p:nvSpPr>
        <p:spPr>
          <a:xfrm>
            <a:off x="3569951" y="28303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2" name="Google Shape;1522;p71"/>
          <p:cNvSpPr/>
          <p:nvPr/>
        </p:nvSpPr>
        <p:spPr>
          <a:xfrm>
            <a:off x="2871277" y="3379617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0" name="Google Shape;1520;p71"/>
          <p:cNvSpPr/>
          <p:nvPr/>
        </p:nvSpPr>
        <p:spPr>
          <a:xfrm>
            <a:off x="2414077" y="3383850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3" name="Google Shape;1533;p71"/>
          <p:cNvSpPr/>
          <p:nvPr/>
        </p:nvSpPr>
        <p:spPr>
          <a:xfrm>
            <a:off x="2095752" y="3862700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1" name="Google Shape;1551;p71"/>
          <p:cNvSpPr/>
          <p:nvPr/>
        </p:nvSpPr>
        <p:spPr>
          <a:xfrm>
            <a:off x="3183702" y="3900200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9" name="Google Shape;1599;p71"/>
          <p:cNvCxnSpPr>
            <a:stCxn id="1581" idx="2"/>
            <a:endCxn id="1559" idx="0"/>
          </p:cNvCxnSpPr>
          <p:nvPr/>
        </p:nvCxnSpPr>
        <p:spPr>
          <a:xfrm>
            <a:off x="4385476" y="3115300"/>
            <a:ext cx="296400" cy="714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0" name="Google Shape;1600;p71"/>
          <p:cNvSpPr/>
          <p:nvPr/>
        </p:nvSpPr>
        <p:spPr>
          <a:xfrm>
            <a:off x="4539376" y="37591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72"/>
          <p:cNvSpPr/>
          <p:nvPr/>
        </p:nvSpPr>
        <p:spPr>
          <a:xfrm>
            <a:off x="1577850" y="2310400"/>
            <a:ext cx="22395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AT&amp;T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4.0.0.0/8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6" name="Google Shape;1606;p7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Inter-Domain Routing</a:t>
            </a:r>
            <a:endParaRPr/>
          </a:p>
        </p:txBody>
      </p:sp>
      <p:sp>
        <p:nvSpPr>
          <p:cNvPr id="1607" name="Google Shape;1607;p72"/>
          <p:cNvSpPr txBox="1"/>
          <p:nvPr>
            <p:ph idx="1" type="body"/>
          </p:nvPr>
        </p:nvSpPr>
        <p:spPr>
          <a:xfrm>
            <a:off x="107050" y="402200"/>
            <a:ext cx="8909700" cy="17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Ranges in the table might overlap.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Longest prefix matching</a:t>
            </a:r>
            <a:r>
              <a:rPr lang="en"/>
              <a:t>: If a destination matches many ranges, pick the most specific range.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4.29.1.2 matches both 4.0.0.0/8 and 4.29.0.0/16 (more specific).</a:t>
            </a:r>
            <a:endParaRPr/>
          </a:p>
        </p:txBody>
      </p:sp>
      <p:sp>
        <p:nvSpPr>
          <p:cNvPr id="1608" name="Google Shape;1608;p72"/>
          <p:cNvSpPr/>
          <p:nvPr/>
        </p:nvSpPr>
        <p:spPr>
          <a:xfrm>
            <a:off x="1800250" y="297745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9" name="Google Shape;1609;p72"/>
          <p:cNvSpPr/>
          <p:nvPr/>
        </p:nvSpPr>
        <p:spPr>
          <a:xfrm>
            <a:off x="2638444" y="297745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0" name="Google Shape;1610;p72"/>
          <p:cNvSpPr/>
          <p:nvPr/>
        </p:nvSpPr>
        <p:spPr>
          <a:xfrm>
            <a:off x="2181244" y="297745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11" name="Google Shape;1611;p72"/>
          <p:cNvCxnSpPr>
            <a:stCxn id="1608" idx="6"/>
            <a:endCxn id="1610" idx="1"/>
          </p:cNvCxnSpPr>
          <p:nvPr/>
        </p:nvCxnSpPr>
        <p:spPr>
          <a:xfrm>
            <a:off x="1943350" y="304900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2" name="Google Shape;1612;p72"/>
          <p:cNvCxnSpPr>
            <a:stCxn id="1610" idx="3"/>
            <a:endCxn id="1609" idx="1"/>
          </p:cNvCxnSpPr>
          <p:nvPr/>
        </p:nvCxnSpPr>
        <p:spPr>
          <a:xfrm>
            <a:off x="2324344" y="3049000"/>
            <a:ext cx="3141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3" name="Google Shape;1613;p72"/>
          <p:cNvCxnSpPr>
            <a:stCxn id="1610" idx="2"/>
            <a:endCxn id="1614" idx="0"/>
          </p:cNvCxnSpPr>
          <p:nvPr/>
        </p:nvCxnSpPr>
        <p:spPr>
          <a:xfrm>
            <a:off x="2252794" y="3120550"/>
            <a:ext cx="232800" cy="263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5" name="Google Shape;1615;p72"/>
          <p:cNvCxnSpPr>
            <a:stCxn id="1609" idx="2"/>
            <a:endCxn id="1616" idx="0"/>
          </p:cNvCxnSpPr>
          <p:nvPr/>
        </p:nvCxnSpPr>
        <p:spPr>
          <a:xfrm>
            <a:off x="2709994" y="3120550"/>
            <a:ext cx="232800" cy="259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7" name="Google Shape;1617;p72"/>
          <p:cNvSpPr/>
          <p:nvPr/>
        </p:nvSpPr>
        <p:spPr>
          <a:xfrm>
            <a:off x="3171844" y="297745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18" name="Google Shape;1618;p72"/>
          <p:cNvCxnSpPr>
            <a:stCxn id="1617" idx="2"/>
            <a:endCxn id="1616" idx="0"/>
          </p:cNvCxnSpPr>
          <p:nvPr/>
        </p:nvCxnSpPr>
        <p:spPr>
          <a:xfrm flipH="1">
            <a:off x="2942794" y="3120550"/>
            <a:ext cx="300600" cy="259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9" name="Google Shape;1619;p72"/>
          <p:cNvCxnSpPr>
            <a:stCxn id="1609" idx="3"/>
            <a:endCxn id="1617" idx="1"/>
          </p:cNvCxnSpPr>
          <p:nvPr/>
        </p:nvCxnSpPr>
        <p:spPr>
          <a:xfrm>
            <a:off x="2781544" y="3049000"/>
            <a:ext cx="390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0" name="Google Shape;1620;p72"/>
          <p:cNvCxnSpPr>
            <a:stCxn id="1621" idx="1"/>
            <a:endCxn id="1617" idx="3"/>
          </p:cNvCxnSpPr>
          <p:nvPr/>
        </p:nvCxnSpPr>
        <p:spPr>
          <a:xfrm flipH="1">
            <a:off x="3314951" y="2972800"/>
            <a:ext cx="255000" cy="76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2" name="Google Shape;1622;p72"/>
          <p:cNvSpPr/>
          <p:nvPr/>
        </p:nvSpPr>
        <p:spPr>
          <a:xfrm>
            <a:off x="3447000" y="259645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3" name="Google Shape;1623;p72"/>
          <p:cNvCxnSpPr>
            <a:stCxn id="1622" idx="5"/>
            <a:endCxn id="1621" idx="0"/>
          </p:cNvCxnSpPr>
          <p:nvPr/>
        </p:nvCxnSpPr>
        <p:spPr>
          <a:xfrm>
            <a:off x="3569143" y="2718594"/>
            <a:ext cx="143400" cy="111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4" name="Google Shape;1624;p72"/>
          <p:cNvSpPr/>
          <p:nvPr/>
        </p:nvSpPr>
        <p:spPr>
          <a:xfrm>
            <a:off x="246150" y="3733900"/>
            <a:ext cx="25122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UC Berkeley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4.12.0.0/16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5" name="Google Shape;1625;p72"/>
          <p:cNvSpPr/>
          <p:nvPr/>
        </p:nvSpPr>
        <p:spPr>
          <a:xfrm>
            <a:off x="2866600" y="3700950"/>
            <a:ext cx="23586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Stanford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4.29.0.0/16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6" name="Google Shape;1626;p72"/>
          <p:cNvCxnSpPr>
            <a:stCxn id="1614" idx="2"/>
            <a:endCxn id="1627" idx="0"/>
          </p:cNvCxnSpPr>
          <p:nvPr/>
        </p:nvCxnSpPr>
        <p:spPr>
          <a:xfrm flipH="1">
            <a:off x="2167327" y="3526950"/>
            <a:ext cx="318300" cy="335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8" name="Google Shape;1628;p72"/>
          <p:cNvSpPr/>
          <p:nvPr/>
        </p:nvSpPr>
        <p:spPr>
          <a:xfrm>
            <a:off x="1714752" y="38627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9" name="Google Shape;1629;p72"/>
          <p:cNvSpPr/>
          <p:nvPr/>
        </p:nvSpPr>
        <p:spPr>
          <a:xfrm>
            <a:off x="952752" y="38627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0" name="Google Shape;1630;p72"/>
          <p:cNvSpPr/>
          <p:nvPr/>
        </p:nvSpPr>
        <p:spPr>
          <a:xfrm>
            <a:off x="1333752" y="38627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31" name="Google Shape;1631;p72"/>
          <p:cNvCxnSpPr>
            <a:stCxn id="1627" idx="1"/>
            <a:endCxn id="1628" idx="3"/>
          </p:cNvCxnSpPr>
          <p:nvPr/>
        </p:nvCxnSpPr>
        <p:spPr>
          <a:xfrm rot="10800000">
            <a:off x="1857852" y="393425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2" name="Google Shape;1632;p72"/>
          <p:cNvCxnSpPr>
            <a:stCxn id="1630" idx="3"/>
            <a:endCxn id="1628" idx="1"/>
          </p:cNvCxnSpPr>
          <p:nvPr/>
        </p:nvCxnSpPr>
        <p:spPr>
          <a:xfrm>
            <a:off x="1476852" y="393425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3" name="Google Shape;1633;p72"/>
          <p:cNvCxnSpPr>
            <a:stCxn id="1629" idx="3"/>
            <a:endCxn id="1630" idx="1"/>
          </p:cNvCxnSpPr>
          <p:nvPr/>
        </p:nvCxnSpPr>
        <p:spPr>
          <a:xfrm>
            <a:off x="1095852" y="393425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4" name="Google Shape;1634;p72"/>
          <p:cNvSpPr/>
          <p:nvPr/>
        </p:nvSpPr>
        <p:spPr>
          <a:xfrm>
            <a:off x="952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5" name="Google Shape;1635;p72"/>
          <p:cNvSpPr/>
          <p:nvPr/>
        </p:nvSpPr>
        <p:spPr>
          <a:xfrm>
            <a:off x="1333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6" name="Google Shape;1636;p72"/>
          <p:cNvSpPr/>
          <p:nvPr/>
        </p:nvSpPr>
        <p:spPr>
          <a:xfrm>
            <a:off x="1714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7" name="Google Shape;1637;p72"/>
          <p:cNvSpPr/>
          <p:nvPr/>
        </p:nvSpPr>
        <p:spPr>
          <a:xfrm>
            <a:off x="2095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38" name="Google Shape;1638;p72"/>
          <p:cNvCxnSpPr>
            <a:stCxn id="1629" idx="2"/>
            <a:endCxn id="1634" idx="0"/>
          </p:cNvCxnSpPr>
          <p:nvPr/>
        </p:nvCxnSpPr>
        <p:spPr>
          <a:xfrm>
            <a:off x="1024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9" name="Google Shape;1639;p72"/>
          <p:cNvCxnSpPr>
            <a:stCxn id="1630" idx="2"/>
            <a:endCxn id="1635" idx="0"/>
          </p:cNvCxnSpPr>
          <p:nvPr/>
        </p:nvCxnSpPr>
        <p:spPr>
          <a:xfrm>
            <a:off x="1405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0" name="Google Shape;1640;p72"/>
          <p:cNvCxnSpPr>
            <a:stCxn id="1628" idx="2"/>
            <a:endCxn id="1636" idx="0"/>
          </p:cNvCxnSpPr>
          <p:nvPr/>
        </p:nvCxnSpPr>
        <p:spPr>
          <a:xfrm>
            <a:off x="1786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1" name="Google Shape;1641;p72"/>
          <p:cNvCxnSpPr>
            <a:stCxn id="1627" idx="2"/>
            <a:endCxn id="1637" idx="0"/>
          </p:cNvCxnSpPr>
          <p:nvPr/>
        </p:nvCxnSpPr>
        <p:spPr>
          <a:xfrm>
            <a:off x="2167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2" name="Google Shape;1642;p72"/>
          <p:cNvSpPr/>
          <p:nvPr/>
        </p:nvSpPr>
        <p:spPr>
          <a:xfrm>
            <a:off x="571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43" name="Google Shape;1643;p72"/>
          <p:cNvCxnSpPr>
            <a:stCxn id="1629" idx="2"/>
            <a:endCxn id="1642" idx="7"/>
          </p:cNvCxnSpPr>
          <p:nvPr/>
        </p:nvCxnSpPr>
        <p:spPr>
          <a:xfrm flipH="1">
            <a:off x="694002" y="4005800"/>
            <a:ext cx="330300" cy="182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4" name="Google Shape;1644;p72"/>
          <p:cNvCxnSpPr>
            <a:stCxn id="1616" idx="2"/>
            <a:endCxn id="1645" idx="0"/>
          </p:cNvCxnSpPr>
          <p:nvPr/>
        </p:nvCxnSpPr>
        <p:spPr>
          <a:xfrm>
            <a:off x="2942827" y="3522717"/>
            <a:ext cx="312300" cy="377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6" name="Google Shape;1646;p72"/>
          <p:cNvSpPr/>
          <p:nvPr/>
        </p:nvSpPr>
        <p:spPr>
          <a:xfrm>
            <a:off x="29893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47" name="Google Shape;1647;p72"/>
          <p:cNvCxnSpPr>
            <a:stCxn id="1645" idx="2"/>
            <a:endCxn id="1646" idx="7"/>
          </p:cNvCxnSpPr>
          <p:nvPr/>
        </p:nvCxnSpPr>
        <p:spPr>
          <a:xfrm flipH="1">
            <a:off x="3111552" y="4043300"/>
            <a:ext cx="143700" cy="145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8" name="Google Shape;1648;p72"/>
          <p:cNvSpPr/>
          <p:nvPr/>
        </p:nvSpPr>
        <p:spPr>
          <a:xfrm>
            <a:off x="3564702" y="41288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49" name="Google Shape;1649;p72"/>
          <p:cNvCxnSpPr>
            <a:stCxn id="1645" idx="3"/>
            <a:endCxn id="1648" idx="1"/>
          </p:cNvCxnSpPr>
          <p:nvPr/>
        </p:nvCxnSpPr>
        <p:spPr>
          <a:xfrm>
            <a:off x="3326802" y="3971750"/>
            <a:ext cx="237900" cy="22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0" name="Google Shape;1650;p72"/>
          <p:cNvSpPr/>
          <p:nvPr/>
        </p:nvSpPr>
        <p:spPr>
          <a:xfrm>
            <a:off x="3869502" y="37478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51" name="Google Shape;1651;p72"/>
          <p:cNvCxnSpPr>
            <a:stCxn id="1645" idx="3"/>
            <a:endCxn id="1650" idx="1"/>
          </p:cNvCxnSpPr>
          <p:nvPr/>
        </p:nvCxnSpPr>
        <p:spPr>
          <a:xfrm flipH="1" rot="10800000">
            <a:off x="3326802" y="3819350"/>
            <a:ext cx="5427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2" name="Google Shape;1652;p72"/>
          <p:cNvCxnSpPr>
            <a:stCxn id="1650" idx="3"/>
            <a:endCxn id="1653" idx="1"/>
          </p:cNvCxnSpPr>
          <p:nvPr/>
        </p:nvCxnSpPr>
        <p:spPr>
          <a:xfrm>
            <a:off x="4012602" y="3819350"/>
            <a:ext cx="597600" cy="82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4" name="Google Shape;1654;p72"/>
          <p:cNvCxnSpPr>
            <a:stCxn id="1648" idx="3"/>
            <a:endCxn id="1650" idx="2"/>
          </p:cNvCxnSpPr>
          <p:nvPr/>
        </p:nvCxnSpPr>
        <p:spPr>
          <a:xfrm flipH="1" rot="10800000">
            <a:off x="3707802" y="3891050"/>
            <a:ext cx="233400" cy="309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5" name="Google Shape;1655;p72"/>
          <p:cNvSpPr/>
          <p:nvPr/>
        </p:nvSpPr>
        <p:spPr>
          <a:xfrm>
            <a:off x="3869500" y="40913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56" name="Google Shape;1656;p72"/>
          <p:cNvCxnSpPr>
            <a:stCxn id="1650" idx="2"/>
            <a:endCxn id="1655" idx="0"/>
          </p:cNvCxnSpPr>
          <p:nvPr/>
        </p:nvCxnSpPr>
        <p:spPr>
          <a:xfrm>
            <a:off x="3941052" y="3890900"/>
            <a:ext cx="0" cy="200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7" name="Google Shape;1657;p72"/>
          <p:cNvSpPr/>
          <p:nvPr/>
        </p:nvSpPr>
        <p:spPr>
          <a:xfrm>
            <a:off x="4132325" y="40913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58" name="Google Shape;1658;p72"/>
          <p:cNvCxnSpPr>
            <a:stCxn id="1650" idx="2"/>
            <a:endCxn id="1657" idx="1"/>
          </p:cNvCxnSpPr>
          <p:nvPr/>
        </p:nvCxnSpPr>
        <p:spPr>
          <a:xfrm>
            <a:off x="3941052" y="3890900"/>
            <a:ext cx="212100" cy="221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9" name="Google Shape;1659;p72"/>
          <p:cNvSpPr/>
          <p:nvPr/>
        </p:nvSpPr>
        <p:spPr>
          <a:xfrm>
            <a:off x="43817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0" name="Google Shape;1660;p72"/>
          <p:cNvSpPr/>
          <p:nvPr/>
        </p:nvSpPr>
        <p:spPr>
          <a:xfrm>
            <a:off x="46103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61" name="Google Shape;1661;p72"/>
          <p:cNvCxnSpPr>
            <a:stCxn id="1653" idx="2"/>
            <a:endCxn id="1659" idx="7"/>
          </p:cNvCxnSpPr>
          <p:nvPr/>
        </p:nvCxnSpPr>
        <p:spPr>
          <a:xfrm flipH="1">
            <a:off x="4503868" y="3973057"/>
            <a:ext cx="177900" cy="215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2" name="Google Shape;1662;p72"/>
          <p:cNvCxnSpPr>
            <a:endCxn id="1660" idx="0"/>
          </p:cNvCxnSpPr>
          <p:nvPr/>
        </p:nvCxnSpPr>
        <p:spPr>
          <a:xfrm>
            <a:off x="4681875" y="3973100"/>
            <a:ext cx="0" cy="194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3" name="Google Shape;1663;p72"/>
          <p:cNvSpPr/>
          <p:nvPr/>
        </p:nvSpPr>
        <p:spPr>
          <a:xfrm>
            <a:off x="4262650" y="2358475"/>
            <a:ext cx="23586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Orange (France)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4" name="Google Shape;1664;p72"/>
          <p:cNvSpPr/>
          <p:nvPr/>
        </p:nvSpPr>
        <p:spPr>
          <a:xfrm>
            <a:off x="48389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65" name="Google Shape;1665;p72"/>
          <p:cNvCxnSpPr>
            <a:stCxn id="1653" idx="2"/>
            <a:endCxn id="1664" idx="1"/>
          </p:cNvCxnSpPr>
          <p:nvPr/>
        </p:nvCxnSpPr>
        <p:spPr>
          <a:xfrm>
            <a:off x="4681982" y="3973057"/>
            <a:ext cx="177900" cy="215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6" name="Google Shape;1666;p72"/>
          <p:cNvSpPr/>
          <p:nvPr/>
        </p:nvSpPr>
        <p:spPr>
          <a:xfrm>
            <a:off x="4686535" y="32966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7" name="Google Shape;1667;p72"/>
          <p:cNvSpPr/>
          <p:nvPr/>
        </p:nvSpPr>
        <p:spPr>
          <a:xfrm>
            <a:off x="5067535" y="31442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68" name="Google Shape;1668;p72"/>
          <p:cNvCxnSpPr>
            <a:stCxn id="1666" idx="3"/>
            <a:endCxn id="1667" idx="1"/>
          </p:cNvCxnSpPr>
          <p:nvPr/>
        </p:nvCxnSpPr>
        <p:spPr>
          <a:xfrm flipH="1" rot="10800000">
            <a:off x="4829635" y="32157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9" name="Google Shape;1669;p72"/>
          <p:cNvSpPr/>
          <p:nvPr/>
        </p:nvSpPr>
        <p:spPr>
          <a:xfrm>
            <a:off x="4686535" y="29918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70" name="Google Shape;1670;p72"/>
          <p:cNvCxnSpPr>
            <a:stCxn id="1669" idx="3"/>
            <a:endCxn id="1667" idx="1"/>
          </p:cNvCxnSpPr>
          <p:nvPr/>
        </p:nvCxnSpPr>
        <p:spPr>
          <a:xfrm>
            <a:off x="4829635" y="30633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1" name="Google Shape;1671;p72"/>
          <p:cNvCxnSpPr>
            <a:stCxn id="1669" idx="2"/>
            <a:endCxn id="1666" idx="0"/>
          </p:cNvCxnSpPr>
          <p:nvPr/>
        </p:nvCxnSpPr>
        <p:spPr>
          <a:xfrm>
            <a:off x="4758085" y="3134948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2" name="Google Shape;1672;p72"/>
          <p:cNvSpPr/>
          <p:nvPr/>
        </p:nvSpPr>
        <p:spPr>
          <a:xfrm>
            <a:off x="4686525" y="268705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73" name="Google Shape;1673;p72"/>
          <p:cNvCxnSpPr>
            <a:stCxn id="1672" idx="4"/>
            <a:endCxn id="1669" idx="0"/>
          </p:cNvCxnSpPr>
          <p:nvPr/>
        </p:nvCxnSpPr>
        <p:spPr>
          <a:xfrm>
            <a:off x="4758075" y="283015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4" name="Google Shape;1674;p72"/>
          <p:cNvCxnSpPr>
            <a:stCxn id="1675" idx="3"/>
            <a:endCxn id="1669" idx="1"/>
          </p:cNvCxnSpPr>
          <p:nvPr/>
        </p:nvCxnSpPr>
        <p:spPr>
          <a:xfrm>
            <a:off x="4527976" y="2972800"/>
            <a:ext cx="158700" cy="90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6" name="Google Shape;1676;p72"/>
          <p:cNvSpPr/>
          <p:nvPr/>
        </p:nvSpPr>
        <p:spPr>
          <a:xfrm>
            <a:off x="5448535" y="31442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77" name="Google Shape;1677;p72"/>
          <p:cNvCxnSpPr>
            <a:stCxn id="1667" idx="3"/>
            <a:endCxn id="1676" idx="1"/>
          </p:cNvCxnSpPr>
          <p:nvPr/>
        </p:nvCxnSpPr>
        <p:spPr>
          <a:xfrm>
            <a:off x="5210635" y="3215798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8" name="Google Shape;1678;p72"/>
          <p:cNvSpPr/>
          <p:nvPr/>
        </p:nvSpPr>
        <p:spPr>
          <a:xfrm>
            <a:off x="5448525" y="29104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9" name="Google Shape;1679;p72"/>
          <p:cNvSpPr/>
          <p:nvPr/>
        </p:nvSpPr>
        <p:spPr>
          <a:xfrm>
            <a:off x="5448525" y="33676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80" name="Google Shape;1680;p72"/>
          <p:cNvCxnSpPr>
            <a:stCxn id="1678" idx="4"/>
            <a:endCxn id="1676" idx="0"/>
          </p:cNvCxnSpPr>
          <p:nvPr/>
        </p:nvCxnSpPr>
        <p:spPr>
          <a:xfrm>
            <a:off x="5520075" y="3053575"/>
            <a:ext cx="0" cy="90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1" name="Google Shape;1681;p72"/>
          <p:cNvCxnSpPr>
            <a:stCxn id="1676" idx="2"/>
            <a:endCxn id="1679" idx="0"/>
          </p:cNvCxnSpPr>
          <p:nvPr/>
        </p:nvCxnSpPr>
        <p:spPr>
          <a:xfrm>
            <a:off x="5520085" y="3287348"/>
            <a:ext cx="0" cy="80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2" name="Google Shape;1682;p72"/>
          <p:cNvSpPr/>
          <p:nvPr/>
        </p:nvSpPr>
        <p:spPr>
          <a:xfrm>
            <a:off x="5829535" y="29918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3" name="Google Shape;1683;p72"/>
          <p:cNvSpPr/>
          <p:nvPr/>
        </p:nvSpPr>
        <p:spPr>
          <a:xfrm>
            <a:off x="5829535" y="32966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84" name="Google Shape;1684;p72"/>
          <p:cNvCxnSpPr>
            <a:stCxn id="1676" idx="3"/>
            <a:endCxn id="1682" idx="1"/>
          </p:cNvCxnSpPr>
          <p:nvPr/>
        </p:nvCxnSpPr>
        <p:spPr>
          <a:xfrm flipH="1" rot="10800000">
            <a:off x="5591635" y="30633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5" name="Google Shape;1685;p72"/>
          <p:cNvCxnSpPr>
            <a:stCxn id="1676" idx="3"/>
            <a:endCxn id="1683" idx="1"/>
          </p:cNvCxnSpPr>
          <p:nvPr/>
        </p:nvCxnSpPr>
        <p:spPr>
          <a:xfrm>
            <a:off x="5591635" y="32157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72"/>
          <p:cNvSpPr/>
          <p:nvPr/>
        </p:nvSpPr>
        <p:spPr>
          <a:xfrm>
            <a:off x="6134325" y="29104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87" name="Google Shape;1687;p72"/>
          <p:cNvCxnSpPr>
            <a:stCxn id="1682" idx="3"/>
            <a:endCxn id="1686" idx="2"/>
          </p:cNvCxnSpPr>
          <p:nvPr/>
        </p:nvCxnSpPr>
        <p:spPr>
          <a:xfrm flipH="1" rot="10800000">
            <a:off x="5972635" y="2982098"/>
            <a:ext cx="161700" cy="81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8" name="Google Shape;1688;p72"/>
          <p:cNvSpPr/>
          <p:nvPr/>
        </p:nvSpPr>
        <p:spPr>
          <a:xfrm>
            <a:off x="6134325" y="32152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89" name="Google Shape;1689;p72"/>
          <p:cNvCxnSpPr>
            <a:stCxn id="1683" idx="3"/>
            <a:endCxn id="1688" idx="2"/>
          </p:cNvCxnSpPr>
          <p:nvPr/>
        </p:nvCxnSpPr>
        <p:spPr>
          <a:xfrm flipH="1" rot="10800000">
            <a:off x="5972635" y="3286898"/>
            <a:ext cx="161700" cy="81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690" name="Google Shape;1690;p72"/>
          <p:cNvGraphicFramePr/>
          <p:nvPr/>
        </p:nvGraphicFramePr>
        <p:xfrm>
          <a:off x="6734632" y="299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{33B4F4F4-7802-4C7A-9403-79FBB97205F2}</a:tableStyleId>
              </a:tblPr>
              <a:tblGrid>
                <a:gridCol w="1113350"/>
                <a:gridCol w="101585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R6's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4.0.0.0/8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4.12.0.0/16</a:t>
                      </a:r>
                      <a:endParaRPr strike="sngStrik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 strike="sngStrik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4.29.0.0/16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</a:tbl>
          </a:graphicData>
        </a:graphic>
      </p:graphicFrame>
      <p:sp>
        <p:nvSpPr>
          <p:cNvPr id="1691" name="Google Shape;1691;p72"/>
          <p:cNvSpPr/>
          <p:nvPr/>
        </p:nvSpPr>
        <p:spPr>
          <a:xfrm>
            <a:off x="4305535" y="2915648"/>
            <a:ext cx="143100" cy="14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92" name="Google Shape;1692;p72"/>
          <p:cNvCxnSpPr>
            <a:stCxn id="1621" idx="3"/>
            <a:endCxn id="1675" idx="1"/>
          </p:cNvCxnSpPr>
          <p:nvPr/>
        </p:nvCxnSpPr>
        <p:spPr>
          <a:xfrm>
            <a:off x="3854951" y="2972800"/>
            <a:ext cx="387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5" name="Google Shape;1675;p72"/>
          <p:cNvSpPr/>
          <p:nvPr/>
        </p:nvSpPr>
        <p:spPr>
          <a:xfrm>
            <a:off x="4242976" y="28303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1" name="Google Shape;1621;p72"/>
          <p:cNvSpPr/>
          <p:nvPr/>
        </p:nvSpPr>
        <p:spPr>
          <a:xfrm>
            <a:off x="3569951" y="28303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6" name="Google Shape;1616;p72"/>
          <p:cNvSpPr/>
          <p:nvPr/>
        </p:nvSpPr>
        <p:spPr>
          <a:xfrm>
            <a:off x="2871277" y="3379617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4" name="Google Shape;1614;p72"/>
          <p:cNvSpPr/>
          <p:nvPr/>
        </p:nvSpPr>
        <p:spPr>
          <a:xfrm>
            <a:off x="2414077" y="3383850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7" name="Google Shape;1627;p72"/>
          <p:cNvSpPr/>
          <p:nvPr/>
        </p:nvSpPr>
        <p:spPr>
          <a:xfrm>
            <a:off x="2095752" y="3862700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5" name="Google Shape;1645;p72"/>
          <p:cNvSpPr/>
          <p:nvPr/>
        </p:nvSpPr>
        <p:spPr>
          <a:xfrm>
            <a:off x="3183702" y="3900200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93" name="Google Shape;1693;p72"/>
          <p:cNvCxnSpPr>
            <a:stCxn id="1675" idx="2"/>
            <a:endCxn id="1653" idx="0"/>
          </p:cNvCxnSpPr>
          <p:nvPr/>
        </p:nvCxnSpPr>
        <p:spPr>
          <a:xfrm>
            <a:off x="4385476" y="3115300"/>
            <a:ext cx="296400" cy="714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4" name="Google Shape;1694;p72"/>
          <p:cNvSpPr/>
          <p:nvPr/>
        </p:nvSpPr>
        <p:spPr>
          <a:xfrm>
            <a:off x="4539376" y="37591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Data</a:t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107050" y="402200"/>
            <a:ext cx="8909700" cy="21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R3 has learned the full network graph.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know all the links, their status (up or down?), and their costs.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know about all the destinations.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R3 can run a graph algorithm to compute paths.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populate the forwarding table with the next-hop (in the computed path).</a:t>
            </a:r>
            <a:endParaRPr/>
          </a:p>
        </p:txBody>
      </p:sp>
      <p:sp>
        <p:nvSpPr>
          <p:cNvPr id="178" name="Google Shape;178;p28"/>
          <p:cNvSpPr/>
          <p:nvPr/>
        </p:nvSpPr>
        <p:spPr>
          <a:xfrm>
            <a:off x="3802938" y="35317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4564938" y="31507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5326938" y="27697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5326938" y="42937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6241338" y="35317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3" name="Google Shape;183;p28"/>
          <p:cNvCxnSpPr>
            <a:endCxn id="180" idx="1"/>
          </p:cNvCxnSpPr>
          <p:nvPr/>
        </p:nvCxnSpPr>
        <p:spPr>
          <a:xfrm flipH="1" rot="10800000">
            <a:off x="4853238" y="2912275"/>
            <a:ext cx="473700" cy="292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8"/>
          <p:cNvCxnSpPr>
            <a:stCxn id="178" idx="3"/>
            <a:endCxn id="181" idx="1"/>
          </p:cNvCxnSpPr>
          <p:nvPr/>
        </p:nvCxnSpPr>
        <p:spPr>
          <a:xfrm>
            <a:off x="4087938" y="3674275"/>
            <a:ext cx="1239000" cy="762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8"/>
          <p:cNvCxnSpPr>
            <a:stCxn id="181" idx="0"/>
            <a:endCxn id="180" idx="2"/>
          </p:cNvCxnSpPr>
          <p:nvPr/>
        </p:nvCxnSpPr>
        <p:spPr>
          <a:xfrm rot="10800000">
            <a:off x="5469438" y="3054775"/>
            <a:ext cx="0" cy="1239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8"/>
          <p:cNvCxnSpPr>
            <a:stCxn id="182" idx="1"/>
            <a:endCxn id="180" idx="3"/>
          </p:cNvCxnSpPr>
          <p:nvPr/>
        </p:nvCxnSpPr>
        <p:spPr>
          <a:xfrm rot="10800000">
            <a:off x="5611938" y="2912275"/>
            <a:ext cx="629400" cy="762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8"/>
          <p:cNvCxnSpPr>
            <a:stCxn id="181" idx="3"/>
            <a:endCxn id="182" idx="1"/>
          </p:cNvCxnSpPr>
          <p:nvPr/>
        </p:nvCxnSpPr>
        <p:spPr>
          <a:xfrm flipH="1" rot="10800000">
            <a:off x="5611938" y="3674275"/>
            <a:ext cx="629400" cy="762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8"/>
          <p:cNvCxnSpPr>
            <a:stCxn id="178" idx="3"/>
          </p:cNvCxnSpPr>
          <p:nvPr/>
        </p:nvCxnSpPr>
        <p:spPr>
          <a:xfrm flipH="1" rot="10800000">
            <a:off x="4087938" y="3380275"/>
            <a:ext cx="478800" cy="294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8"/>
          <p:cNvCxnSpPr>
            <a:stCxn id="182" idx="3"/>
            <a:endCxn id="190" idx="2"/>
          </p:cNvCxnSpPr>
          <p:nvPr/>
        </p:nvCxnSpPr>
        <p:spPr>
          <a:xfrm>
            <a:off x="6526338" y="3674275"/>
            <a:ext cx="4770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28"/>
          <p:cNvSpPr txBox="1"/>
          <p:nvPr/>
        </p:nvSpPr>
        <p:spPr>
          <a:xfrm>
            <a:off x="6652307" y="3464685"/>
            <a:ext cx="13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4258188" y="3283935"/>
            <a:ext cx="13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4950813" y="2839385"/>
            <a:ext cx="13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4587088" y="4078385"/>
            <a:ext cx="13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/>
          </a:p>
        </p:txBody>
      </p:sp>
      <p:sp>
        <p:nvSpPr>
          <p:cNvPr id="195" name="Google Shape;195;p28"/>
          <p:cNvSpPr txBox="1"/>
          <p:nvPr/>
        </p:nvSpPr>
        <p:spPr>
          <a:xfrm>
            <a:off x="5524895" y="3531785"/>
            <a:ext cx="13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5825833" y="3827972"/>
            <a:ext cx="13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5938400" y="3054775"/>
            <a:ext cx="239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/>
          </a:p>
        </p:txBody>
      </p:sp>
      <p:sp>
        <p:nvSpPr>
          <p:cNvPr id="190" name="Google Shape;190;p28"/>
          <p:cNvSpPr/>
          <p:nvPr/>
        </p:nvSpPr>
        <p:spPr>
          <a:xfrm>
            <a:off x="7003300" y="3531763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6241350" y="4293763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9" name="Google Shape;199;p28"/>
          <p:cNvCxnSpPr>
            <a:stCxn id="181" idx="3"/>
            <a:endCxn id="198" idx="2"/>
          </p:cNvCxnSpPr>
          <p:nvPr/>
        </p:nvCxnSpPr>
        <p:spPr>
          <a:xfrm>
            <a:off x="5611938" y="4436275"/>
            <a:ext cx="629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28"/>
          <p:cNvSpPr txBox="1"/>
          <p:nvPr/>
        </p:nvSpPr>
        <p:spPr>
          <a:xfrm>
            <a:off x="5903107" y="4429235"/>
            <a:ext cx="13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aphicFrame>
        <p:nvGraphicFramePr>
          <p:cNvPr id="201" name="Google Shape;201;p28"/>
          <p:cNvGraphicFramePr/>
          <p:nvPr/>
        </p:nvGraphicFramePr>
        <p:xfrm>
          <a:off x="1700382" y="317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{33B4F4F4-7802-4C7A-9403-79FBB97205F2}</a:tableStyleId>
              </a:tblPr>
              <a:tblGrid>
                <a:gridCol w="987600"/>
                <a:gridCol w="90110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R3's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</a:tbl>
          </a:graphicData>
        </a:graphic>
      </p:graphicFrame>
      <p:cxnSp>
        <p:nvCxnSpPr>
          <p:cNvPr id="202" name="Google Shape;202;p28"/>
          <p:cNvCxnSpPr/>
          <p:nvPr/>
        </p:nvCxnSpPr>
        <p:spPr>
          <a:xfrm rot="10800000">
            <a:off x="5032725" y="716775"/>
            <a:ext cx="601500" cy="50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28"/>
          <p:cNvSpPr txBox="1"/>
          <p:nvPr/>
        </p:nvSpPr>
        <p:spPr>
          <a:xfrm>
            <a:off x="5634225" y="667575"/>
            <a:ext cx="212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How do routers learn this?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4" name="Google Shape;204;p28"/>
          <p:cNvCxnSpPr/>
          <p:nvPr/>
        </p:nvCxnSpPr>
        <p:spPr>
          <a:xfrm flipH="1">
            <a:off x="3927225" y="1529475"/>
            <a:ext cx="564000" cy="117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28"/>
          <p:cNvSpPr txBox="1"/>
          <p:nvPr/>
        </p:nvSpPr>
        <p:spPr>
          <a:xfrm>
            <a:off x="4491225" y="1429575"/>
            <a:ext cx="212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What algorithm do we run?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73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IPv6 Changes</a:t>
            </a:r>
            <a:endParaRPr/>
          </a:p>
        </p:txBody>
      </p:sp>
      <p:sp>
        <p:nvSpPr>
          <p:cNvPr id="1700" name="Google Shape;1700;p73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Link-State Protocols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Overview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Computing Paths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Learning Graph Topology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IP Addressing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Hierarchical Addressing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Assigning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Writing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Aggregating Routes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IPv6 Changes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1" name="Google Shape;1701;p73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X, CS 168, Fall 2024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74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Out of IPv4 Addresses</a:t>
            </a:r>
            <a:endParaRPr/>
          </a:p>
        </p:txBody>
      </p:sp>
      <p:sp>
        <p:nvSpPr>
          <p:cNvPr id="1707" name="Google Shape;1707;p74"/>
          <p:cNvSpPr txBox="1"/>
          <p:nvPr>
            <p:ph idx="1" type="body"/>
          </p:nvPr>
        </p:nvSpPr>
        <p:spPr>
          <a:xfrm>
            <a:off x="107050" y="402200"/>
            <a:ext cx="8909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IPv4 addresses are 32 bits long. 2</a:t>
            </a:r>
            <a:r>
              <a:rPr baseline="30000" lang="en"/>
              <a:t>32</a:t>
            </a:r>
            <a:r>
              <a:rPr lang="en"/>
              <a:t> ≈ 4 billion addresses. Is that enough?</a:t>
            </a:r>
            <a:endParaRPr/>
          </a:p>
        </p:txBody>
      </p:sp>
      <p:pic>
        <p:nvPicPr>
          <p:cNvPr id="1708" name="Google Shape;170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788" y="1017725"/>
            <a:ext cx="537324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09" name="Google Shape;1709;p74"/>
          <p:cNvSpPr/>
          <p:nvPr/>
        </p:nvSpPr>
        <p:spPr>
          <a:xfrm>
            <a:off x="3211538" y="3640650"/>
            <a:ext cx="360900" cy="3609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10" name="Google Shape;1710;p74"/>
          <p:cNvCxnSpPr>
            <a:stCxn id="1709" idx="7"/>
            <a:endCxn id="1711" idx="1"/>
          </p:cNvCxnSpPr>
          <p:nvPr/>
        </p:nvCxnSpPr>
        <p:spPr>
          <a:xfrm flipH="1" rot="10800000">
            <a:off x="3519585" y="2276303"/>
            <a:ext cx="2726400" cy="1417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1" name="Google Shape;1711;p74"/>
          <p:cNvSpPr txBox="1"/>
          <p:nvPr/>
        </p:nvSpPr>
        <p:spPr>
          <a:xfrm>
            <a:off x="6246013" y="1925250"/>
            <a:ext cx="22872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2017: Every regional registry had fewer than 2</a:t>
            </a:r>
            <a:r>
              <a:rPr baseline="30000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24</a:t>
            </a: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≈ 16m addresses left.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2" name="Google Shape;1712;p74"/>
          <p:cNvSpPr/>
          <p:nvPr/>
        </p:nvSpPr>
        <p:spPr>
          <a:xfrm>
            <a:off x="5112413" y="4174050"/>
            <a:ext cx="360900" cy="3609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3" name="Google Shape;1713;p74"/>
          <p:cNvSpPr txBox="1"/>
          <p:nvPr/>
        </p:nvSpPr>
        <p:spPr>
          <a:xfrm>
            <a:off x="6246013" y="3622600"/>
            <a:ext cx="22872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2021: We're running out!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14" name="Google Shape;1714;p74"/>
          <p:cNvCxnSpPr>
            <a:stCxn id="1712" idx="7"/>
            <a:endCxn id="1713" idx="1"/>
          </p:cNvCxnSpPr>
          <p:nvPr/>
        </p:nvCxnSpPr>
        <p:spPr>
          <a:xfrm flipH="1" rot="10800000">
            <a:off x="5420460" y="3758003"/>
            <a:ext cx="825600" cy="468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7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Running Out of IPv4 Addresses</a:t>
            </a:r>
            <a:endParaRPr/>
          </a:p>
        </p:txBody>
      </p:sp>
      <p:sp>
        <p:nvSpPr>
          <p:cNvPr id="1720" name="Google Shape;1720;p75"/>
          <p:cNvSpPr txBox="1"/>
          <p:nvPr>
            <p:ph idx="1" type="body"/>
          </p:nvPr>
        </p:nvSpPr>
        <p:spPr>
          <a:xfrm>
            <a:off x="107050" y="402200"/>
            <a:ext cx="8909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ceremony where the last range of IPv4 addresses was allocated. (February 2011)</a:t>
            </a:r>
            <a:endParaRPr/>
          </a:p>
        </p:txBody>
      </p:sp>
      <p:pic>
        <p:nvPicPr>
          <p:cNvPr id="1721" name="Google Shape;172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300" y="1135950"/>
            <a:ext cx="4567598" cy="342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75"/>
          <p:cNvPicPr preferRelativeResize="0"/>
          <p:nvPr/>
        </p:nvPicPr>
        <p:blipFill rotWithShape="1">
          <a:blip r:embed="rId4">
            <a:alphaModFix/>
          </a:blip>
          <a:srcRect b="11327" l="17981" r="20206" t="17745"/>
          <a:stretch/>
        </p:blipFill>
        <p:spPr>
          <a:xfrm>
            <a:off x="5142476" y="1397125"/>
            <a:ext cx="3037024" cy="352097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3" name="Google Shape;1723;p75"/>
          <p:cNvSpPr/>
          <p:nvPr/>
        </p:nvSpPr>
        <p:spPr>
          <a:xfrm>
            <a:off x="3032550" y="2161625"/>
            <a:ext cx="1262700" cy="1370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4" name="Google Shape;1724;p75"/>
          <p:cNvCxnSpPr/>
          <p:nvPr/>
        </p:nvCxnSpPr>
        <p:spPr>
          <a:xfrm flipH="1" rot="10800000">
            <a:off x="3063350" y="1381825"/>
            <a:ext cx="2074200" cy="76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5" name="Google Shape;1725;p75"/>
          <p:cNvCxnSpPr/>
          <p:nvPr/>
        </p:nvCxnSpPr>
        <p:spPr>
          <a:xfrm>
            <a:off x="3055650" y="3516800"/>
            <a:ext cx="2077500" cy="141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7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IPv6</a:t>
            </a:r>
            <a:endParaRPr/>
          </a:p>
        </p:txBody>
      </p:sp>
      <p:sp>
        <p:nvSpPr>
          <p:cNvPr id="1731" name="Google Shape;1731;p76"/>
          <p:cNvSpPr txBox="1"/>
          <p:nvPr>
            <p:ph idx="1" type="body"/>
          </p:nvPr>
        </p:nvSpPr>
        <p:spPr>
          <a:xfrm>
            <a:off x="107050" y="402200"/>
            <a:ext cx="8909700" cy="3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IPv6 was introduced in 1998 to deal with IPv4 address exhaustion.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difference: Addresses are now 128 bits, instead of 32.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Fundamentally, same addressing structure as IPv4.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other minor changes (won't discuss here).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128 bits enough?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</a:t>
            </a:r>
            <a:r>
              <a:rPr baseline="30000" lang="en"/>
              <a:t>128</a:t>
            </a:r>
            <a:r>
              <a:rPr lang="en"/>
              <a:t> ≈ 3.4 × 10</a:t>
            </a:r>
            <a:r>
              <a:rPr baseline="30000" lang="en"/>
              <a:t>38</a:t>
            </a:r>
            <a:r>
              <a:rPr lang="en"/>
              <a:t> possible addresses.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Assigning an address to every second of the universe's history uses 0.000000000000001% of the addresses.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won't run out again.</a:t>
            </a:r>
            <a:endParaRPr/>
          </a:p>
        </p:txBody>
      </p:sp>
      <p:sp>
        <p:nvSpPr>
          <p:cNvPr id="1732" name="Google Shape;1732;p76"/>
          <p:cNvSpPr txBox="1"/>
          <p:nvPr/>
        </p:nvSpPr>
        <p:spPr>
          <a:xfrm>
            <a:off x="107050" y="4515575"/>
            <a:ext cx="35196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IPv5 was an experimental protocol from the 1990s. It was never widely implemented.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7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IPv6 Addresses</a:t>
            </a:r>
            <a:endParaRPr/>
          </a:p>
        </p:txBody>
      </p:sp>
      <p:sp>
        <p:nvSpPr>
          <p:cNvPr id="1738" name="Google Shape;1738;p77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IPv6 uses hexadecimal instead of decimal.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2001:0DB8:CAFE:BEEF:DEAD:1234:5678:9012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Colon between every 4 hex digits (16 bits).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Shorthand: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Omit leading zeros per block:</a:t>
            </a:r>
            <a:br>
              <a:rPr lang="en"/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2001:</a:t>
            </a: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DB8:</a:t>
            </a: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0:</a:t>
            </a: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0:</a:t>
            </a: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0:</a:t>
            </a: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0:</a:t>
            </a: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0:</a:t>
            </a: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/>
              <a:t> →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2001:DB8:0:0:0:0:0:1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Omit a long string of zeros, once per address:</a:t>
            </a:r>
            <a:br>
              <a:rPr lang="en"/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2001:DB8:</a:t>
            </a: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0:0:0:0:0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:1</a:t>
            </a:r>
            <a:r>
              <a:rPr lang="en"/>
              <a:t> →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2001:DB8::1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Can still use slash notation for ranges.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2001:0DB8::/32</a:t>
            </a:r>
            <a:r>
              <a:rPr lang="en"/>
              <a:t> has 32 bits fixed, and 2</a:t>
            </a:r>
            <a:r>
              <a:rPr baseline="30000" lang="en"/>
              <a:t>96</a:t>
            </a:r>
            <a:r>
              <a:rPr lang="en"/>
              <a:t> addresses.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7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IPv6 Addresses</a:t>
            </a:r>
            <a:endParaRPr/>
          </a:p>
        </p:txBody>
      </p:sp>
      <p:sp>
        <p:nvSpPr>
          <p:cNvPr id="1744" name="Google Shape;1744;p78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IPv6 generally uses the same hierarchical addressing approach as IPv4.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Some changes: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Instead of someone (e.g. ICANN) giving you a prefix, you can pick your own prefix.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Uses a protocol called SLAAC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i="1" lang="en" sz="1400">
                <a:solidFill>
                  <a:schemeClr val="accent3"/>
                </a:solidFill>
              </a:rPr>
              <a:t>Stateless Address Autoconfiguration</a:t>
            </a:r>
            <a:r>
              <a:rPr lang="en" sz="1400">
                <a:solidFill>
                  <a:schemeClr val="accent3"/>
                </a:solidFill>
              </a:rPr>
              <a:t>)</a:t>
            </a:r>
            <a:r>
              <a:rPr lang="en"/>
              <a:t>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Pick a random prefix. If someone else is using it, pick another one.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Works in IPv6 (not IPv4) because there are so many prefixes.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practice, prefixes usually fix at most 64 bits.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Even the smallest network has 2</a:t>
            </a:r>
            <a:r>
              <a:rPr baseline="30000" lang="en"/>
              <a:t>64</a:t>
            </a:r>
            <a:r>
              <a:rPr lang="en"/>
              <a:t> hosts.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7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IPv6 Adoption</a:t>
            </a:r>
            <a:endParaRPr/>
          </a:p>
        </p:txBody>
      </p:sp>
      <p:sp>
        <p:nvSpPr>
          <p:cNvPr id="1750" name="Google Shape;1750;p79"/>
          <p:cNvSpPr txBox="1"/>
          <p:nvPr>
            <p:ph idx="1" type="body"/>
          </p:nvPr>
        </p:nvSpPr>
        <p:spPr>
          <a:xfrm>
            <a:off x="107050" y="402200"/>
            <a:ext cx="8909700" cy="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IPv6 introduced in the 1990s, but wide adoption started in the 2010s.</a:t>
            </a:r>
            <a:endParaRPr/>
          </a:p>
        </p:txBody>
      </p:sp>
      <p:pic>
        <p:nvPicPr>
          <p:cNvPr id="1751" name="Google Shape;175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38" y="1169900"/>
            <a:ext cx="681617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Google Shape;1752;p79"/>
          <p:cNvSpPr/>
          <p:nvPr/>
        </p:nvSpPr>
        <p:spPr>
          <a:xfrm>
            <a:off x="6762213" y="1783125"/>
            <a:ext cx="360900" cy="3609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53" name="Google Shape;1753;p79"/>
          <p:cNvCxnSpPr>
            <a:stCxn id="1752" idx="6"/>
          </p:cNvCxnSpPr>
          <p:nvPr/>
        </p:nvCxnSpPr>
        <p:spPr>
          <a:xfrm>
            <a:off x="7123113" y="1963575"/>
            <a:ext cx="56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4" name="Google Shape;1754;p79"/>
          <p:cNvSpPr txBox="1"/>
          <p:nvPr/>
        </p:nvSpPr>
        <p:spPr>
          <a:xfrm>
            <a:off x="7711799" y="1823657"/>
            <a:ext cx="11778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Today, </a:t>
            </a: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~40</a:t>
            </a: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% of hosts have adopted IPv6.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8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IPv6 Adoption</a:t>
            </a:r>
            <a:endParaRPr/>
          </a:p>
        </p:txBody>
      </p:sp>
      <p:sp>
        <p:nvSpPr>
          <p:cNvPr id="1760" name="Google Shape;1760;p80"/>
          <p:cNvSpPr txBox="1"/>
          <p:nvPr>
            <p:ph idx="1" type="body"/>
          </p:nvPr>
        </p:nvSpPr>
        <p:spPr>
          <a:xfrm>
            <a:off x="107050" y="402200"/>
            <a:ext cx="8909700" cy="9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Adoption generally correlated with areas where there are many Internet users.</a:t>
            </a:r>
            <a:endParaRPr/>
          </a:p>
        </p:txBody>
      </p:sp>
      <p:pic>
        <p:nvPicPr>
          <p:cNvPr id="1761" name="Google Shape;1761;p80"/>
          <p:cNvPicPr preferRelativeResize="0"/>
          <p:nvPr/>
        </p:nvPicPr>
        <p:blipFill rotWithShape="1">
          <a:blip r:embed="rId3">
            <a:alphaModFix/>
          </a:blip>
          <a:srcRect b="2555" l="3884" r="2953" t="5852"/>
          <a:stretch/>
        </p:blipFill>
        <p:spPr>
          <a:xfrm>
            <a:off x="1777325" y="1381000"/>
            <a:ext cx="5589350" cy="352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8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IPv6 Adoption – Challenges</a:t>
            </a:r>
            <a:endParaRPr/>
          </a:p>
        </p:txBody>
      </p:sp>
      <p:sp>
        <p:nvSpPr>
          <p:cNvPr id="1767" name="Google Shape;1767;p81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is IPv6 adoption hard?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equires software and hardware upgrades, from both hosts and routers.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IPv4 and IPv6 are not compatible </a:t>
            </a:r>
            <a:r>
              <a:rPr lang="en"/>
              <a:t>with each other.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To support both, you need 2 forwarding tables.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No way to convert between IPv4 and IPv6.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I support both IPv4 and IPv6, which should I use?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IPv6 usually faster, but other factors could affect your choice.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Main driver for IPv6 adoption: We're running out of IPv4 addresses!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8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IP Addressing</a:t>
            </a:r>
            <a:endParaRPr/>
          </a:p>
        </p:txBody>
      </p:sp>
      <p:sp>
        <p:nvSpPr>
          <p:cNvPr id="1773" name="Google Shape;1773;p82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Hosts on the Internet have addresses (IPv4, IPv6, or both).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addresses are hierarchical.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They are assigned in groups to specific organizations.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Wildcard matching means that this can help our forwarding and routing scale better.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Link-State Protocols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Overview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Computing Paths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Learning Graph Topology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IP Addressing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Hierarchical Addressing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Assigning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Writing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Aggregating Routes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IPv6 Changes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11" name="Google Shape;211;p29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Computing Paths</a:t>
            </a:r>
            <a:endParaRPr/>
          </a:p>
        </p:txBody>
      </p:sp>
      <p:sp>
        <p:nvSpPr>
          <p:cNvPr id="212" name="Google Shape;212;p29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X, CS 168, Fall 2024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Link-State Algorithms</a:t>
            </a:r>
            <a:endParaRPr/>
          </a:p>
        </p:txBody>
      </p:sp>
      <p:sp>
        <p:nvSpPr>
          <p:cNvPr id="218" name="Google Shape;218;p30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graph algorithm do we run to compute paths?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Any single source shortest-path algorithm will work.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find shortest paths from a single source (the </a:t>
            </a:r>
            <a:r>
              <a:rPr lang="en"/>
              <a:t>router</a:t>
            </a:r>
            <a:r>
              <a:rPr lang="en"/>
              <a:t>) to every host.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Some possible choices: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Bellman-Ford (the original serial version).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Dijkstra's algorithm.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Breadth-first search.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Dynamic shortest path.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Approximate shortest path.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Parallel single-source shortest path.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Ensuring Consistency</a:t>
            </a:r>
            <a:endParaRPr/>
          </a:p>
        </p:txBody>
      </p:sp>
      <p:sp>
        <p:nvSpPr>
          <p:cNvPr id="224" name="Google Shape;224;p31"/>
          <p:cNvSpPr txBox="1"/>
          <p:nvPr>
            <p:ph idx="1" type="body"/>
          </p:nvPr>
        </p:nvSpPr>
        <p:spPr>
          <a:xfrm>
            <a:off x="107050" y="402200"/>
            <a:ext cx="8909700" cy="18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Each router </a:t>
            </a:r>
            <a:r>
              <a:rPr lang="en"/>
              <a:t>can only </a:t>
            </a:r>
            <a:r>
              <a:rPr lang="en"/>
              <a:t>influence its next hop.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 guarantee that routers compute the same paths!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have to ensure that every router is using a "compatible" approach.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1"/>
          <p:cNvSpPr/>
          <p:nvPr/>
        </p:nvSpPr>
        <p:spPr>
          <a:xfrm>
            <a:off x="797538" y="3379725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31"/>
          <p:cNvSpPr/>
          <p:nvPr/>
        </p:nvSpPr>
        <p:spPr>
          <a:xfrm>
            <a:off x="1559538" y="29987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31"/>
          <p:cNvSpPr/>
          <p:nvPr/>
        </p:nvSpPr>
        <p:spPr>
          <a:xfrm>
            <a:off x="2321538" y="26177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31"/>
          <p:cNvSpPr/>
          <p:nvPr/>
        </p:nvSpPr>
        <p:spPr>
          <a:xfrm>
            <a:off x="2321538" y="41417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31"/>
          <p:cNvSpPr/>
          <p:nvPr/>
        </p:nvSpPr>
        <p:spPr>
          <a:xfrm>
            <a:off x="3235938" y="33797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0" name="Google Shape;230;p31"/>
          <p:cNvCxnSpPr>
            <a:endCxn id="227" idx="1"/>
          </p:cNvCxnSpPr>
          <p:nvPr/>
        </p:nvCxnSpPr>
        <p:spPr>
          <a:xfrm flipH="1" rot="10800000">
            <a:off x="1847838" y="2760225"/>
            <a:ext cx="473700" cy="292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31"/>
          <p:cNvCxnSpPr>
            <a:stCxn id="225" idx="3"/>
            <a:endCxn id="228" idx="1"/>
          </p:cNvCxnSpPr>
          <p:nvPr/>
        </p:nvCxnSpPr>
        <p:spPr>
          <a:xfrm>
            <a:off x="1082538" y="3522225"/>
            <a:ext cx="1239000" cy="762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31"/>
          <p:cNvCxnSpPr>
            <a:stCxn id="228" idx="0"/>
            <a:endCxn id="227" idx="2"/>
          </p:cNvCxnSpPr>
          <p:nvPr/>
        </p:nvCxnSpPr>
        <p:spPr>
          <a:xfrm rot="10800000">
            <a:off x="2464038" y="2902725"/>
            <a:ext cx="0" cy="1239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1"/>
          <p:cNvCxnSpPr>
            <a:stCxn id="229" idx="1"/>
            <a:endCxn id="227" idx="3"/>
          </p:cNvCxnSpPr>
          <p:nvPr/>
        </p:nvCxnSpPr>
        <p:spPr>
          <a:xfrm rot="10800000">
            <a:off x="2606538" y="2760225"/>
            <a:ext cx="629400" cy="762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1"/>
          <p:cNvCxnSpPr>
            <a:stCxn id="228" idx="3"/>
            <a:endCxn id="229" idx="1"/>
          </p:cNvCxnSpPr>
          <p:nvPr/>
        </p:nvCxnSpPr>
        <p:spPr>
          <a:xfrm flipH="1" rot="10800000">
            <a:off x="2606538" y="3522225"/>
            <a:ext cx="629400" cy="762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1"/>
          <p:cNvCxnSpPr>
            <a:stCxn id="225" idx="3"/>
          </p:cNvCxnSpPr>
          <p:nvPr/>
        </p:nvCxnSpPr>
        <p:spPr>
          <a:xfrm flipH="1" rot="10800000">
            <a:off x="1082538" y="3228225"/>
            <a:ext cx="478800" cy="294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31"/>
          <p:cNvCxnSpPr>
            <a:stCxn id="229" idx="3"/>
            <a:endCxn id="237" idx="2"/>
          </p:cNvCxnSpPr>
          <p:nvPr/>
        </p:nvCxnSpPr>
        <p:spPr>
          <a:xfrm>
            <a:off x="3520938" y="3522225"/>
            <a:ext cx="4770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31"/>
          <p:cNvSpPr/>
          <p:nvPr/>
        </p:nvSpPr>
        <p:spPr>
          <a:xfrm>
            <a:off x="3997900" y="3379713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3235950" y="4141713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9" name="Google Shape;239;p31"/>
          <p:cNvCxnSpPr>
            <a:stCxn id="228" idx="3"/>
            <a:endCxn id="238" idx="2"/>
          </p:cNvCxnSpPr>
          <p:nvPr/>
        </p:nvCxnSpPr>
        <p:spPr>
          <a:xfrm>
            <a:off x="2606538" y="4284225"/>
            <a:ext cx="629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31"/>
          <p:cNvSpPr/>
          <p:nvPr/>
        </p:nvSpPr>
        <p:spPr>
          <a:xfrm>
            <a:off x="4861088" y="33797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31"/>
          <p:cNvSpPr/>
          <p:nvPr/>
        </p:nvSpPr>
        <p:spPr>
          <a:xfrm>
            <a:off x="5623088" y="2998725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1"/>
          <p:cNvSpPr/>
          <p:nvPr/>
        </p:nvSpPr>
        <p:spPr>
          <a:xfrm>
            <a:off x="6385088" y="26177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31"/>
          <p:cNvSpPr/>
          <p:nvPr/>
        </p:nvSpPr>
        <p:spPr>
          <a:xfrm>
            <a:off x="6385088" y="41417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31"/>
          <p:cNvSpPr/>
          <p:nvPr/>
        </p:nvSpPr>
        <p:spPr>
          <a:xfrm>
            <a:off x="7299488" y="33797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5" name="Google Shape;245;p31"/>
          <p:cNvCxnSpPr>
            <a:endCxn id="242" idx="1"/>
          </p:cNvCxnSpPr>
          <p:nvPr/>
        </p:nvCxnSpPr>
        <p:spPr>
          <a:xfrm flipH="1" rot="10800000">
            <a:off x="5911388" y="2760225"/>
            <a:ext cx="473700" cy="292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31"/>
          <p:cNvCxnSpPr>
            <a:stCxn id="240" idx="3"/>
            <a:endCxn id="243" idx="1"/>
          </p:cNvCxnSpPr>
          <p:nvPr/>
        </p:nvCxnSpPr>
        <p:spPr>
          <a:xfrm>
            <a:off x="5146088" y="3522225"/>
            <a:ext cx="1239000" cy="762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1"/>
          <p:cNvCxnSpPr>
            <a:stCxn id="243" idx="0"/>
            <a:endCxn id="242" idx="2"/>
          </p:cNvCxnSpPr>
          <p:nvPr/>
        </p:nvCxnSpPr>
        <p:spPr>
          <a:xfrm rot="10800000">
            <a:off x="6527588" y="2902725"/>
            <a:ext cx="0" cy="1239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31"/>
          <p:cNvCxnSpPr>
            <a:stCxn id="244" idx="1"/>
            <a:endCxn id="242" idx="3"/>
          </p:cNvCxnSpPr>
          <p:nvPr/>
        </p:nvCxnSpPr>
        <p:spPr>
          <a:xfrm rot="10800000">
            <a:off x="6670088" y="2760225"/>
            <a:ext cx="629400" cy="762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1"/>
          <p:cNvCxnSpPr>
            <a:stCxn id="243" idx="3"/>
            <a:endCxn id="244" idx="1"/>
          </p:cNvCxnSpPr>
          <p:nvPr/>
        </p:nvCxnSpPr>
        <p:spPr>
          <a:xfrm flipH="1" rot="10800000">
            <a:off x="6670088" y="3522225"/>
            <a:ext cx="629400" cy="762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1"/>
          <p:cNvCxnSpPr>
            <a:stCxn id="240" idx="3"/>
          </p:cNvCxnSpPr>
          <p:nvPr/>
        </p:nvCxnSpPr>
        <p:spPr>
          <a:xfrm flipH="1" rot="10800000">
            <a:off x="5146088" y="3228225"/>
            <a:ext cx="478800" cy="294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51" name="Google Shape;251;p31"/>
          <p:cNvCxnSpPr>
            <a:stCxn id="244" idx="3"/>
            <a:endCxn id="252" idx="2"/>
          </p:cNvCxnSpPr>
          <p:nvPr/>
        </p:nvCxnSpPr>
        <p:spPr>
          <a:xfrm>
            <a:off x="7584488" y="3522225"/>
            <a:ext cx="477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1"/>
          <p:cNvSpPr/>
          <p:nvPr/>
        </p:nvSpPr>
        <p:spPr>
          <a:xfrm>
            <a:off x="8061450" y="3379713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31"/>
          <p:cNvSpPr/>
          <p:nvPr/>
        </p:nvSpPr>
        <p:spPr>
          <a:xfrm>
            <a:off x="7299500" y="4141713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4" name="Google Shape;254;p31"/>
          <p:cNvCxnSpPr>
            <a:stCxn id="243" idx="3"/>
            <a:endCxn id="253" idx="2"/>
          </p:cNvCxnSpPr>
          <p:nvPr/>
        </p:nvCxnSpPr>
        <p:spPr>
          <a:xfrm>
            <a:off x="6670088" y="4284225"/>
            <a:ext cx="629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31"/>
          <p:cNvSpPr txBox="1"/>
          <p:nvPr/>
        </p:nvSpPr>
        <p:spPr>
          <a:xfrm>
            <a:off x="5788400" y="4753725"/>
            <a:ext cx="1478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R2 forwards to R3.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1724850" y="4753725"/>
            <a:ext cx="1478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R3 forwards to R2.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Ensuring Consistency</a:t>
            </a:r>
            <a:endParaRPr/>
          </a:p>
        </p:txBody>
      </p:sp>
      <p:sp>
        <p:nvSpPr>
          <p:cNvPr id="262" name="Google Shape;262;p32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Requirements for routers to produce valid, compatible decisions: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Everyone agrees on the network topology.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Everyone is minimizing the same cost metric.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All costs are positive.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All routers use the same tie-breaking rules.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Routers don't necessarily need to use the same shortest-path algorithm, as long as they follow these rules.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practice, easier to have everyone use the same algorithm.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ecture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